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8" r:id="rId3"/>
    <p:sldId id="297" r:id="rId4"/>
    <p:sldId id="296" r:id="rId5"/>
    <p:sldId id="317" r:id="rId6"/>
    <p:sldId id="320" r:id="rId7"/>
    <p:sldId id="298" r:id="rId8"/>
    <p:sldId id="299" r:id="rId9"/>
    <p:sldId id="300" r:id="rId10"/>
    <p:sldId id="328" r:id="rId11"/>
    <p:sldId id="322" r:id="rId12"/>
    <p:sldId id="321" r:id="rId13"/>
    <p:sldId id="327" r:id="rId14"/>
    <p:sldId id="301" r:id="rId15"/>
    <p:sldId id="325" r:id="rId16"/>
    <p:sldId id="326" r:id="rId17"/>
    <p:sldId id="341" r:id="rId18"/>
    <p:sldId id="302" r:id="rId19"/>
    <p:sldId id="311" r:id="rId20"/>
    <p:sldId id="318" r:id="rId21"/>
    <p:sldId id="306" r:id="rId22"/>
    <p:sldId id="312" r:id="rId23"/>
    <p:sldId id="303" r:id="rId24"/>
    <p:sldId id="329" r:id="rId25"/>
    <p:sldId id="304" r:id="rId26"/>
    <p:sldId id="323" r:id="rId27"/>
    <p:sldId id="324" r:id="rId28"/>
    <p:sldId id="305" r:id="rId29"/>
    <p:sldId id="330" r:id="rId30"/>
    <p:sldId id="332" r:id="rId31"/>
    <p:sldId id="333" r:id="rId32"/>
    <p:sldId id="334" r:id="rId33"/>
    <p:sldId id="307" r:id="rId34"/>
    <p:sldId id="315" r:id="rId35"/>
    <p:sldId id="340" r:id="rId36"/>
    <p:sldId id="347" r:id="rId37"/>
    <p:sldId id="348" r:id="rId38"/>
    <p:sldId id="349" r:id="rId39"/>
    <p:sldId id="350" r:id="rId40"/>
    <p:sldId id="351" r:id="rId41"/>
    <p:sldId id="308" r:id="rId42"/>
    <p:sldId id="335" r:id="rId43"/>
    <p:sldId id="316" r:id="rId44"/>
    <p:sldId id="319" r:id="rId45"/>
    <p:sldId id="336" r:id="rId46"/>
    <p:sldId id="337" r:id="rId47"/>
    <p:sldId id="338" r:id="rId48"/>
    <p:sldId id="339" r:id="rId49"/>
    <p:sldId id="286" r:id="rId50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7">
          <p15:clr>
            <a:srgbClr val="A4A3A4"/>
          </p15:clr>
        </p15:guide>
        <p15:guide id="2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1997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72"/>
    </p:cViewPr>
  </p:sorterViewPr>
  <p:notesViewPr>
    <p:cSldViewPr snapToGrid="0">
      <p:cViewPr varScale="1">
        <p:scale>
          <a:sx n="53" d="100"/>
          <a:sy n="53" d="100"/>
        </p:scale>
        <p:origin x="-960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D8EB72C-67E5-42D7-A0CC-93DAC8B4398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56DE0E-EEE0-4895-BEB3-6E5A9729BB4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500D47-390A-46CE-A5F6-A54B72869012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60B7C2-7ECB-472F-AD3B-34717C55232D}" type="slidenum">
              <a:rPr lang="en-US"/>
              <a:pPr/>
              <a:t>10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Mach bands were named after Ernst Mach who described the phenomenon in 1865</a:t>
            </a:r>
            <a:endParaRPr lang="en-US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15EB7A-D5C1-4422-A087-C9CEA7E3B3E5}" type="slidenum">
              <a:rPr lang="en-US"/>
              <a:pPr/>
              <a:t>11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Mach bands were named after Ernst Mach who described the phenomenon in 1865</a:t>
            </a:r>
            <a:endParaRPr lang="en-US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631EF-0C05-41B8-B56D-E5D5122C1C32}" type="slidenum">
              <a:rPr lang="en-US"/>
              <a:pPr/>
              <a:t>12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Mach bands were named after Ernst Mach who described the phenomenon in 1865</a:t>
            </a:r>
            <a:endParaRPr lang="en-US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>
              <a:ea typeface="ＭＳ Ｐゴシック" pitchFamily="-110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8BC14E-4279-4BCE-8403-07D767B8B3A9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ADB100-F00C-4EB2-8EF7-8598AD30E66C}" type="slidenum">
              <a:rPr lang="en-US"/>
              <a:pPr/>
              <a:t>14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445BA2-4C30-479C-9987-C04A651D9FEE}" type="slidenum">
              <a:rPr lang="en-US"/>
              <a:pPr/>
              <a:t>15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E1AEE0-8B88-4CB6-91F5-BA4DEE8DBBC6}" type="slidenum">
              <a:rPr lang="en-US"/>
              <a:pPr/>
              <a:t>16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D3065-C43D-421A-83AC-42EF587921D3}" type="slidenum">
              <a:rPr lang="en-US"/>
              <a:pPr/>
              <a:t>18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dirty="0">
                <a:ea typeface="ＭＳ Ｐゴシック" pitchFamily="-110" charset="-128"/>
              </a:rPr>
              <a:t>In 1666 Sir Isaac Newton discovered that light passed through a prism splits into a continuous spectrum of colours</a:t>
            </a:r>
          </a:p>
          <a:p>
            <a:pPr eaLnBrk="1" hangingPunct="1"/>
            <a:r>
              <a:rPr lang="en-IE" dirty="0">
                <a:ea typeface="ＭＳ Ｐゴシック" pitchFamily="-110" charset="-128"/>
              </a:rPr>
              <a:t>Many image applications use electromagnetic radiation that is far outside the visual spectrum – x-ray images, infra-red images – we </a:t>
            </a:r>
            <a:r>
              <a:rPr lang="en-IE" dirty="0" err="1">
                <a:ea typeface="ＭＳ Ｐゴシック" pitchFamily="-110" charset="-128"/>
              </a:rPr>
              <a:t>genrate</a:t>
            </a:r>
            <a:r>
              <a:rPr lang="en-IE" dirty="0">
                <a:ea typeface="ＭＳ Ｐゴシック" pitchFamily="-110" charset="-128"/>
              </a:rPr>
              <a:t> images of these images by mapping them to the visual spectrum</a:t>
            </a:r>
            <a:endParaRPr lang="en-US" dirty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946414-0907-4D63-A261-076E36F1F866}" type="slidenum">
              <a:rPr lang="en-US"/>
              <a:pPr/>
              <a:t>19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35CBFE-3197-4BB8-AAC7-D97375A69949}" type="slidenum">
              <a:rPr lang="en-US"/>
              <a:pPr/>
              <a:t>20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DA3531-3A5D-4EEA-A025-6803A6183B5C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42C9A8-897A-4376-8CCC-D8E17DC282BF}" type="slidenum">
              <a:rPr lang="en-US"/>
              <a:pPr/>
              <a:t>21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A99178-4287-42B7-9BB5-410E8678BBB3}" type="slidenum">
              <a:rPr lang="en-US"/>
              <a:pPr/>
              <a:t>22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0964E1-9EEB-4137-99C1-11474400CED8}" type="slidenum">
              <a:rPr lang="en-US"/>
              <a:pPr/>
              <a:t>23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27B834-7CF2-471B-AB50-FCFB9CD8978E}" type="slidenum">
              <a:rPr lang="en-US"/>
              <a:pPr/>
              <a:t>24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684638-EF78-4CB7-B871-B8A76384A572}" type="slidenum">
              <a:rPr lang="en-US"/>
              <a:pPr/>
              <a:t>25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Analogue Vs digital</a:t>
            </a:r>
          </a:p>
          <a:p>
            <a:pPr eaLnBrk="1" hangingPunct="1">
              <a:buFontTx/>
              <a:buChar char="•"/>
            </a:pPr>
            <a:r>
              <a:rPr lang="en-IE">
                <a:ea typeface="ＭＳ Ｐゴシック" pitchFamily="-110" charset="-128"/>
              </a:rPr>
              <a:t>Think of the volume knob on your stereo</a:t>
            </a:r>
          </a:p>
          <a:p>
            <a:pPr eaLnBrk="1" hangingPunct="1">
              <a:buFontTx/>
              <a:buChar char="•"/>
            </a:pPr>
            <a:r>
              <a:rPr lang="en-IE">
                <a:ea typeface="ＭＳ Ｐゴシック" pitchFamily="-110" charset="-128"/>
              </a:rPr>
              <a:t>Records Vs CDs Vs Mp3s</a:t>
            </a:r>
          </a:p>
          <a:p>
            <a:pPr eaLnBrk="1" hangingPunct="1"/>
            <a:endParaRPr lang="en-IE">
              <a:ea typeface="ＭＳ Ｐゴシック" pitchFamily="-110" charset="-128"/>
            </a:endParaRPr>
          </a:p>
          <a:p>
            <a:pPr eaLnBrk="1" hangingPunct="1"/>
            <a:r>
              <a:rPr lang="en-IE">
                <a:ea typeface="ＭＳ Ｐゴシック" pitchFamily="-110" charset="-128"/>
              </a:rPr>
              <a:t>Nyquist theory etc talks about how much sampling we need to do</a:t>
            </a:r>
            <a:endParaRPr lang="en-US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EF936-9181-4E4E-9F2B-3A89E6106337}" type="slidenum">
              <a:rPr lang="en-US"/>
              <a:pPr/>
              <a:t>26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Analogue Vs digital</a:t>
            </a:r>
          </a:p>
          <a:p>
            <a:pPr eaLnBrk="1" hangingPunct="1">
              <a:buFontTx/>
              <a:buChar char="•"/>
            </a:pPr>
            <a:r>
              <a:rPr lang="en-IE">
                <a:ea typeface="ＭＳ Ｐゴシック" pitchFamily="-110" charset="-128"/>
              </a:rPr>
              <a:t>Think of the volume knob on your stereo</a:t>
            </a:r>
          </a:p>
          <a:p>
            <a:pPr eaLnBrk="1" hangingPunct="1">
              <a:buFontTx/>
              <a:buChar char="•"/>
            </a:pPr>
            <a:r>
              <a:rPr lang="en-IE">
                <a:ea typeface="ＭＳ Ｐゴシック" pitchFamily="-110" charset="-128"/>
              </a:rPr>
              <a:t>Records Vs CDs Vs Mp3s</a:t>
            </a:r>
          </a:p>
          <a:p>
            <a:pPr eaLnBrk="1" hangingPunct="1"/>
            <a:endParaRPr lang="en-IE">
              <a:ea typeface="ＭＳ Ｐゴシック" pitchFamily="-110" charset="-128"/>
            </a:endParaRPr>
          </a:p>
          <a:p>
            <a:pPr eaLnBrk="1" hangingPunct="1"/>
            <a:r>
              <a:rPr lang="en-IE">
                <a:ea typeface="ＭＳ Ｐゴシック" pitchFamily="-110" charset="-128"/>
              </a:rPr>
              <a:t>Nyquist theory etc talks about how much sampling we need to do</a:t>
            </a:r>
            <a:endParaRPr lang="en-US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0B1AB3-B7C0-4CF9-90F2-A07C2C0555E7}" type="slidenum">
              <a:rPr lang="en-US"/>
              <a:pPr/>
              <a:t>27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Analogue Vs digital</a:t>
            </a:r>
          </a:p>
          <a:p>
            <a:pPr eaLnBrk="1" hangingPunct="1">
              <a:buFontTx/>
              <a:buChar char="•"/>
            </a:pPr>
            <a:r>
              <a:rPr lang="en-IE">
                <a:ea typeface="ＭＳ Ｐゴシック" pitchFamily="-110" charset="-128"/>
              </a:rPr>
              <a:t>Think of the volume knob on your stereo</a:t>
            </a:r>
          </a:p>
          <a:p>
            <a:pPr eaLnBrk="1" hangingPunct="1">
              <a:buFontTx/>
              <a:buChar char="•"/>
            </a:pPr>
            <a:r>
              <a:rPr lang="en-IE">
                <a:ea typeface="ＭＳ Ｐゴシック" pitchFamily="-110" charset="-128"/>
              </a:rPr>
              <a:t>Records Vs CDs Vs Mp3s</a:t>
            </a:r>
          </a:p>
          <a:p>
            <a:pPr eaLnBrk="1" hangingPunct="1"/>
            <a:endParaRPr lang="en-IE">
              <a:ea typeface="ＭＳ Ｐゴシック" pitchFamily="-110" charset="-128"/>
            </a:endParaRPr>
          </a:p>
          <a:p>
            <a:pPr eaLnBrk="1" hangingPunct="1"/>
            <a:r>
              <a:rPr lang="en-IE">
                <a:ea typeface="ＭＳ Ｐゴシック" pitchFamily="-110" charset="-128"/>
              </a:rPr>
              <a:t>Nyquist theory etc talks about how much sampling we need to do</a:t>
            </a:r>
            <a:endParaRPr lang="en-US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5EF45A-9AD1-4013-8EEA-B7CEB0BDBD40}" type="slidenum">
              <a:rPr lang="en-US"/>
              <a:pPr/>
              <a:t>28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E232BF-A75C-4A46-AAA1-20E8D0B76619}" type="slidenum">
              <a:rPr lang="en-US"/>
              <a:pPr/>
              <a:t>33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ACE491-AD5A-4241-AD19-1D6A072B102B}" type="slidenum">
              <a:rPr lang="en-US"/>
              <a:pPr/>
              <a:t>34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B7E37-52D7-4AAA-9AA2-641438C8B3CF}" type="slidenum">
              <a:rPr lang="en-US"/>
              <a:pPr/>
              <a:t>3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0433A8-40CD-46EA-8AAC-D4C5B24270E6}" type="slidenum">
              <a:rPr lang="en-US"/>
              <a:pPr/>
              <a:t>35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712F8F-3D7C-458D-943E-B1FA30BA8705}" type="slidenum">
              <a:rPr lang="en-US"/>
              <a:pPr/>
              <a:t>36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05A95-F742-4837-810B-C745D35172F1}" type="slidenum">
              <a:rPr lang="en-US"/>
              <a:pPr/>
              <a:t>37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7FF1DB-B4C3-4B2D-A863-DDAFF20ECC20}" type="slidenum">
              <a:rPr lang="en-US"/>
              <a:pPr/>
              <a:t>38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65FB3-9A35-409C-863F-48952919CAD9}" type="slidenum">
              <a:rPr lang="en-US"/>
              <a:pPr/>
              <a:t>39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17B02D-0472-4952-A1FD-D9CE5642A7D8}" type="slidenum">
              <a:rPr lang="en-US"/>
              <a:pPr/>
              <a:t>40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5BBF43-C67C-4597-B4F9-4AA559281D6D}" type="slidenum">
              <a:rPr lang="en-US"/>
              <a:pPr/>
              <a:t>41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71778A-D063-45AA-B900-41C01B6E8033}" type="slidenum">
              <a:rPr lang="en-US"/>
              <a:pPr/>
              <a:t>43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258AD2-845A-47DC-9737-FCED53106017}" type="slidenum">
              <a:rPr lang="en-US"/>
              <a:pPr/>
              <a:t>44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FD8539-564D-4FB8-84E5-C34AC2364BD6}" type="slidenum">
              <a:rPr lang="en-US"/>
              <a:pPr/>
              <a:t>45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A22765-A9AE-47E9-92F8-20B8CA83D59E}" type="slidenum">
              <a:rPr lang="en-US"/>
              <a:pPr/>
              <a:t>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dirty="0">
                <a:ea typeface="ＭＳ Ｐゴシック" pitchFamily="-110" charset="-128"/>
              </a:rPr>
              <a:t>Cornea and sclera keep everything in!</a:t>
            </a:r>
          </a:p>
          <a:p>
            <a:pPr eaLnBrk="1" hangingPunct="1"/>
            <a:r>
              <a:rPr lang="en-IE" dirty="0">
                <a:ea typeface="ＭＳ Ｐゴシック" pitchFamily="-110" charset="-128"/>
              </a:rPr>
              <a:t>The choroid contains all of the blood vessels that serve as nutrition to the eye</a:t>
            </a:r>
          </a:p>
          <a:p>
            <a:pPr eaLnBrk="1" hangingPunct="1"/>
            <a:r>
              <a:rPr lang="en-IE" dirty="0">
                <a:ea typeface="ＭＳ Ｐゴシック" pitchFamily="-110" charset="-128"/>
              </a:rPr>
              <a:t>The iris contains the pigment that gives our eyes their colour</a:t>
            </a:r>
          </a:p>
          <a:p>
            <a:pPr eaLnBrk="1" hangingPunct="1"/>
            <a:r>
              <a:rPr lang="en-IE" dirty="0">
                <a:ea typeface="ＭＳ Ｐゴシック" pitchFamily="-110" charset="-128"/>
              </a:rPr>
              <a:t>Rods for general </a:t>
            </a:r>
            <a:r>
              <a:rPr lang="en-IE" dirty="0" err="1">
                <a:ea typeface="ＭＳ Ｐゴシック" pitchFamily="-110" charset="-128"/>
              </a:rPr>
              <a:t>vison</a:t>
            </a:r>
            <a:r>
              <a:rPr lang="en-IE" dirty="0">
                <a:ea typeface="ＭＳ Ｐゴシック" pitchFamily="-110" charset="-128"/>
              </a:rPr>
              <a:t> cones for details</a:t>
            </a:r>
          </a:p>
          <a:p>
            <a:pPr eaLnBrk="1" hangingPunct="1"/>
            <a:r>
              <a:rPr lang="en-IE" dirty="0">
                <a:ea typeface="ＭＳ Ｐゴシック" pitchFamily="-110" charset="-128"/>
              </a:rPr>
              <a:t>Blind spot is where the optic nerve connects</a:t>
            </a:r>
          </a:p>
          <a:p>
            <a:pPr eaLnBrk="1" hangingPunct="1"/>
            <a:r>
              <a:rPr lang="en-IE" dirty="0">
                <a:ea typeface="ＭＳ Ｐゴシック" pitchFamily="-110" charset="-128"/>
              </a:rPr>
              <a:t>BLIND SPOT EXPERIMENT</a:t>
            </a:r>
          </a:p>
          <a:p>
            <a:pPr eaLnBrk="1" hangingPunct="1"/>
            <a:r>
              <a:rPr lang="en-IE" dirty="0">
                <a:ea typeface="ＭＳ Ｐゴシック" pitchFamily="-110" charset="-128"/>
              </a:rPr>
              <a:t>Women have extra cones which means they can see more colours</a:t>
            </a:r>
            <a:endParaRPr lang="en-US" dirty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25829B-32C1-422D-8BE7-91F9094A9002}" type="slidenum">
              <a:rPr lang="en-US"/>
              <a:pPr/>
              <a:t>46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E3D4E9-3A9A-4948-B415-07F1AF7195E0}" type="slidenum">
              <a:rPr lang="en-US"/>
              <a:pPr/>
              <a:t>47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B6B5BA-96A4-44CE-B4EE-B9D853903F5A}" type="slidenum">
              <a:rPr lang="en-US"/>
              <a:pPr/>
              <a:t>48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5B0512-8AEA-4769-B770-67F7EB495FDA}" type="slidenum">
              <a:rPr lang="en-US"/>
              <a:pPr/>
              <a:t>49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61709D-2B0F-47BF-BAC8-173E6904D99C}" type="slidenum">
              <a:rPr lang="en-US"/>
              <a:pPr/>
              <a:t>5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5829AA-8C17-49D2-BB54-C76E55CC0980}" type="slidenum">
              <a:rPr lang="en-US"/>
              <a:pPr/>
              <a:t>6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6D72FC-F9AE-4DC8-A7D1-AD408022409B}" type="slidenum">
              <a:rPr lang="en-US"/>
              <a:pPr/>
              <a:t>7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F35DF6-43D1-41C2-A8A9-1D363151A822}" type="slidenum">
              <a:rPr lang="en-US"/>
              <a:pPr/>
              <a:t>8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E1D2BA-20F8-40A6-A39A-C100A9DBBBDF}" type="slidenum">
              <a:rPr lang="en-US"/>
              <a:pPr/>
              <a:t>9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Mach bands were named after Ernst Mach who described the phenomenon in 1865</a:t>
            </a:r>
            <a:endParaRPr lang="en-US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9D21D778-B565-4D7E-94D7-64010A445B68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9D21D778-B565-4D7E-94D7-64010A445B68}" type="datetimeFigureOut">
              <a:rPr lang="en-US" smtClean="0"/>
              <a:pPr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11/23/2024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hyperlink" Target="http://web.mit.edu/persci/gaz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lottolab.org/Visual%20Demos/Demo%2015.html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d.com/talks/lang/eng/beau_lotto_optical_illusions_show_how_we_see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96314" y="3634947"/>
            <a:ext cx="6400800" cy="1752600"/>
          </a:xfrm>
        </p:spPr>
        <p:txBody>
          <a:bodyPr/>
          <a:lstStyle/>
          <a:p>
            <a:pPr marL="0" indent="0" eaLnBrk="1" hangingPunct="1"/>
            <a:endParaRPr lang="en-US" dirty="0">
              <a:ea typeface="ＭＳ Ｐゴシック" pitchFamily="-110" charset="-128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noFill/>
          <a:ln w="25400"/>
        </p:spPr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Digital Image Processing:</a:t>
            </a:r>
            <a:br>
              <a:rPr lang="en-IE">
                <a:ea typeface="ＭＳ Ｐゴシック" pitchFamily="-110" charset="-128"/>
              </a:rPr>
            </a:br>
            <a:r>
              <a:rPr lang="en-IE">
                <a:ea typeface="ＭＳ Ｐゴシック" pitchFamily="-110" charset="-128"/>
              </a:rPr>
              <a:t>Digital Imaging Fundamentals</a:t>
            </a:r>
            <a:endParaRPr lang="en-US">
              <a:ea typeface="ＭＳ Ｐゴシック" pitchFamily="-11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2800" dirty="0">
                <a:ea typeface="ＭＳ Ｐゴシック" pitchFamily="-110" charset="-128"/>
              </a:rPr>
              <a:t>Brightness Adaptation &amp; Discrimination (cont…)</a:t>
            </a:r>
            <a:endParaRPr lang="en-US" sz="2800" dirty="0">
              <a:ea typeface="ＭＳ Ｐゴシック" pitchFamily="-110" charset="-128"/>
            </a:endParaRPr>
          </a:p>
        </p:txBody>
      </p:sp>
      <p:grpSp>
        <p:nvGrpSpPr>
          <p:cNvPr id="33795" name="Group 3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33797" name="Picture 33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798" name="Rectangle 3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3613" y="1357313"/>
            <a:ext cx="4681537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2800" dirty="0">
                <a:ea typeface="ＭＳ Ｐゴシック" pitchFamily="-110" charset="-128"/>
              </a:rPr>
              <a:t>Brightness Adaptation &amp; Discrimination (cont…)</a:t>
            </a:r>
            <a:endParaRPr lang="en-US" sz="2800" dirty="0">
              <a:ea typeface="ＭＳ Ｐゴシック" pitchFamily="-110" charset="-128"/>
            </a:endParaRPr>
          </a:p>
        </p:txBody>
      </p:sp>
      <p:grpSp>
        <p:nvGrpSpPr>
          <p:cNvPr id="35843" name="Group 11"/>
          <p:cNvGrpSpPr>
            <a:grpSpLocks/>
          </p:cNvGrpSpPr>
          <p:nvPr/>
        </p:nvGrpSpPr>
        <p:grpSpPr bwMode="auto">
          <a:xfrm>
            <a:off x="376238" y="2063750"/>
            <a:ext cx="8367712" cy="3560763"/>
            <a:chOff x="1215" y="1340"/>
            <a:chExt cx="3302" cy="1405"/>
          </a:xfrm>
        </p:grpSpPr>
        <p:pic>
          <p:nvPicPr>
            <p:cNvPr id="35847" name="Picture 4"/>
            <p:cNvPicPr>
              <a:picLocks noChangeAspect="1" noChangeArrowheads="1"/>
            </p:cNvPicPr>
            <p:nvPr/>
          </p:nvPicPr>
          <p:blipFill>
            <a:blip r:embed="rId3"/>
            <a:srcRect b="32021"/>
            <a:stretch>
              <a:fillRect/>
            </a:stretch>
          </p:blipFill>
          <p:spPr bwMode="auto">
            <a:xfrm>
              <a:off x="1250" y="1370"/>
              <a:ext cx="3259" cy="1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8" name="Rectangle 5"/>
            <p:cNvSpPr>
              <a:spLocks noChangeArrowheads="1"/>
            </p:cNvSpPr>
            <p:nvPr/>
          </p:nvSpPr>
          <p:spPr bwMode="auto">
            <a:xfrm>
              <a:off x="1215" y="1340"/>
              <a:ext cx="3302" cy="112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5849" name="Rectangle 6"/>
            <p:cNvSpPr>
              <a:spLocks noChangeArrowheads="1"/>
            </p:cNvSpPr>
            <p:nvPr/>
          </p:nvSpPr>
          <p:spPr bwMode="auto">
            <a:xfrm>
              <a:off x="1215" y="2469"/>
              <a:ext cx="3302" cy="2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/>
                <a:t>An example of </a:t>
              </a:r>
              <a:r>
                <a:rPr lang="en-IE" i="1"/>
                <a:t>simultaneous contrast</a:t>
              </a:r>
              <a:endParaRPr lang="en-US" i="1"/>
            </a:p>
          </p:txBody>
        </p:sp>
      </p:grpSp>
      <p:grpSp>
        <p:nvGrpSpPr>
          <p:cNvPr id="35844" name="Group 1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35845" name="Picture 13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Rectangle 1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2800" dirty="0">
                <a:ea typeface="ＭＳ Ｐゴシック" pitchFamily="-110" charset="-128"/>
              </a:rPr>
              <a:t>Brightness Adaptation &amp; Discrimination (cont…)</a:t>
            </a:r>
            <a:endParaRPr lang="en-US" sz="2800" dirty="0">
              <a:ea typeface="ＭＳ Ｐゴシック" pitchFamily="-110" charset="-128"/>
            </a:endParaRPr>
          </a:p>
        </p:txBody>
      </p:sp>
      <p:pic>
        <p:nvPicPr>
          <p:cNvPr id="37891" name="Picture 13" descr="checkershadow_illusion"/>
          <p:cNvPicPr>
            <a:picLocks noChangeAspect="1" noChangeArrowheads="1"/>
          </p:cNvPicPr>
          <p:nvPr/>
        </p:nvPicPr>
        <p:blipFill>
          <a:blip r:embed="rId3"/>
          <a:srcRect t="3111"/>
          <a:stretch>
            <a:fillRect/>
          </a:stretch>
        </p:blipFill>
        <p:spPr bwMode="auto">
          <a:xfrm>
            <a:off x="1330325" y="1420813"/>
            <a:ext cx="6465888" cy="48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Rectangle 15"/>
          <p:cNvSpPr>
            <a:spLocks noChangeArrowheads="1"/>
          </p:cNvSpPr>
          <p:nvPr/>
        </p:nvSpPr>
        <p:spPr bwMode="auto">
          <a:xfrm>
            <a:off x="0" y="6411913"/>
            <a:ext cx="9144000" cy="446087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>
                <a:solidFill>
                  <a:schemeClr val="bg1"/>
                </a:solidFill>
                <a:cs typeface="Arial" charset="0"/>
              </a:rPr>
              <a:t>For more great illusion examples take a look at: </a:t>
            </a:r>
            <a:r>
              <a:rPr lang="en-GB">
                <a:cs typeface="Arial" charset="0"/>
                <a:hlinkClick r:id="rId4"/>
              </a:rPr>
              <a:t>http://web.mit.edu/persci/gaz/</a:t>
            </a:r>
            <a:r>
              <a:rPr lang="en-GB">
                <a:cs typeface="Arial" charset="0"/>
              </a:rPr>
              <a:t> </a:t>
            </a:r>
          </a:p>
        </p:txBody>
      </p:sp>
      <p:pic>
        <p:nvPicPr>
          <p:cNvPr id="162833" name="Picture 17" descr="checkershadow_proof"/>
          <p:cNvPicPr>
            <a:picLocks noChangeAspect="1" noChangeArrowheads="1"/>
          </p:cNvPicPr>
          <p:nvPr/>
        </p:nvPicPr>
        <p:blipFill>
          <a:blip r:embed="rId5"/>
          <a:srcRect t="2841"/>
          <a:stretch>
            <a:fillRect/>
          </a:stretch>
        </p:blipFill>
        <p:spPr bwMode="auto">
          <a:xfrm>
            <a:off x="1330325" y="1404938"/>
            <a:ext cx="64674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IE">
              <a:ea typeface="ＭＳ Ｐゴシック" pitchFamily="-110" charset="-128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 l="7185" t="46059" r="9171" b="12004"/>
          <a:stretch>
            <a:fillRect/>
          </a:stretch>
        </p:blipFill>
        <p:spPr bwMode="auto">
          <a:xfrm>
            <a:off x="993775" y="1919288"/>
            <a:ext cx="7151688" cy="4056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4"/>
          <a:srcRect l="7085" t="45842" r="8954" b="12080"/>
          <a:stretch>
            <a:fillRect/>
          </a:stretch>
        </p:blipFill>
        <p:spPr bwMode="auto">
          <a:xfrm>
            <a:off x="965200" y="1919288"/>
            <a:ext cx="7180263" cy="4070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9941" name="Rectangle 15"/>
          <p:cNvSpPr>
            <a:spLocks noChangeArrowheads="1"/>
          </p:cNvSpPr>
          <p:nvPr/>
        </p:nvSpPr>
        <p:spPr bwMode="auto">
          <a:xfrm>
            <a:off x="0" y="6411913"/>
            <a:ext cx="9144000" cy="446087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>
                <a:solidFill>
                  <a:schemeClr val="bg1"/>
                </a:solidFill>
                <a:cs typeface="Arial" charset="0"/>
              </a:rPr>
              <a:t>Available here: </a:t>
            </a:r>
            <a:r>
              <a:rPr lang="en-IE">
                <a:cs typeface="Arial" charset="0"/>
                <a:hlinkClick r:id="rId5"/>
              </a:rPr>
              <a:t>http://www.lottolab.org/Visual%20Demos/Demo%2015.html</a:t>
            </a:r>
            <a:endParaRPr lang="en-IE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Optical Illusions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97000"/>
            <a:ext cx="3363913" cy="5445125"/>
          </a:xfrm>
        </p:spPr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Our visual systems play lots of interesting tricks on us</a:t>
            </a:r>
          </a:p>
          <a:p>
            <a:pPr marL="0" indent="0" eaLnBrk="1" hangingPunct="1"/>
            <a:endParaRPr lang="en-US">
              <a:ea typeface="ＭＳ Ｐゴシック" pitchFamily="-110" charset="-128"/>
            </a:endParaRPr>
          </a:p>
        </p:txBody>
      </p:sp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3"/>
          <a:srcRect l="19414"/>
          <a:stretch>
            <a:fillRect/>
          </a:stretch>
        </p:blipFill>
        <p:spPr bwMode="auto">
          <a:xfrm>
            <a:off x="3817938" y="1470025"/>
            <a:ext cx="515302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Optical Illusions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3"/>
          <a:srcRect t="5524" b="8685"/>
          <a:stretch>
            <a:fillRect/>
          </a:stretch>
        </p:blipFill>
        <p:spPr bwMode="auto">
          <a:xfrm>
            <a:off x="30163" y="1296988"/>
            <a:ext cx="4586287" cy="556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3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4250" y="1276350"/>
            <a:ext cx="4279900" cy="554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Optical Illusions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4608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" y="1409700"/>
            <a:ext cx="5256213" cy="5243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6084" name="Rectangle 8"/>
          <p:cNvSpPr>
            <a:spLocks noChangeArrowheads="1"/>
          </p:cNvSpPr>
          <p:nvPr/>
        </p:nvSpPr>
        <p:spPr bwMode="auto">
          <a:xfrm>
            <a:off x="5543550" y="1317625"/>
            <a:ext cx="360045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IE" sz="3200"/>
              <a:t>Stare at the cross in the middle of the image and think circles</a:t>
            </a:r>
          </a:p>
          <a:p>
            <a:pPr>
              <a:spcBef>
                <a:spcPct val="20000"/>
              </a:spcBef>
            </a:pPr>
            <a:endParaRPr lang="en-US"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6" descr="Picture 37.png"/>
          <p:cNvPicPr>
            <a:picLocks noChangeAspect="1"/>
          </p:cNvPicPr>
          <p:nvPr/>
        </p:nvPicPr>
        <p:blipFill>
          <a:blip r:embed="rId2"/>
          <a:srcRect t="5640" b="19141"/>
          <a:stretch>
            <a:fillRect/>
          </a:stretch>
        </p:blipFill>
        <p:spPr bwMode="auto">
          <a:xfrm>
            <a:off x="582613" y="1333500"/>
            <a:ext cx="8010525" cy="46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ea typeface="ＭＳ Ｐゴシック" pitchFamily="-110" charset="-128"/>
              </a:rPr>
              <a:t>Mind Map Exercise: Mind Mapping  For Note Taking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5969000"/>
            <a:ext cx="9144000" cy="904875"/>
          </a:xfrm>
          <a:prstGeom prst="rect">
            <a:avLst/>
          </a:prstGeom>
          <a:solidFill>
            <a:srgbClr val="00009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                      </a:t>
            </a:r>
            <a:r>
              <a:rPr lang="en-US" sz="2500" kern="0" dirty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Beau Lotto: Optical Illusions Show How We See</a:t>
            </a:r>
            <a:endParaRPr lang="en-US" sz="2500" dirty="0">
              <a:ea typeface="Arial" charset="0"/>
              <a:cs typeface="Arial" charset="0"/>
              <a:hlinkClick r:id="rId3"/>
            </a:endParaRPr>
          </a:p>
          <a:p>
            <a:pPr algn="ctr">
              <a:defRPr/>
            </a:pPr>
            <a:r>
              <a:rPr lang="en-US" dirty="0">
                <a:ea typeface="Arial" charset="0"/>
                <a:cs typeface="Arial" charset="0"/>
                <a:hlinkClick r:id="rId3"/>
              </a:rPr>
              <a:t>http://www.ted.com/talks/lang/eng/beau_lotto_optical_illusions_show_how_we_see.html</a:t>
            </a:r>
            <a:r>
              <a:rPr lang="en-US" dirty="0"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48133" name="Rectangle 8"/>
          <p:cNvSpPr>
            <a:spLocks noChangeArrowheads="1"/>
          </p:cNvSpPr>
          <p:nvPr/>
        </p:nvSpPr>
        <p:spPr bwMode="auto">
          <a:xfrm>
            <a:off x="15875" y="6016625"/>
            <a:ext cx="2206625" cy="523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48134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250" y="6084888"/>
            <a:ext cx="204787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IE" sz="3600">
                <a:ea typeface="ＭＳ Ｐゴシック" pitchFamily="-110" charset="-128"/>
              </a:rPr>
              <a:t>Light And The Electromagnetic Spectrum</a:t>
            </a:r>
            <a:endParaRPr lang="en-US" sz="3600">
              <a:ea typeface="ＭＳ Ｐゴシック" pitchFamily="-110" charset="-128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Light is just a particular part of the electromagnetic spectrum that can be sensed by the human eye</a:t>
            </a:r>
          </a:p>
          <a:p>
            <a:pPr marL="0" indent="0" eaLnBrk="1" hangingPunct="1"/>
            <a:r>
              <a:rPr lang="en-IE">
                <a:ea typeface="ＭＳ Ｐゴシック" pitchFamily="-110" charset="-128"/>
              </a:rPr>
              <a:t>The electromagnetic spectrum is split up according to the wavelengths of different forms of energy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3"/>
          <a:srcRect b="22644"/>
          <a:stretch>
            <a:fillRect/>
          </a:stretch>
        </p:blipFill>
        <p:spPr bwMode="auto">
          <a:xfrm>
            <a:off x="241415" y="3775374"/>
            <a:ext cx="8637429" cy="232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Reflected Light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The colours that we perceive are determined by the nature of the light reflected from an object</a:t>
            </a:r>
          </a:p>
          <a:p>
            <a:pPr marL="0" indent="0" eaLnBrk="1" hangingPunct="1"/>
            <a:r>
              <a:rPr lang="en-IE">
                <a:ea typeface="ＭＳ Ｐゴシック" pitchFamily="-110" charset="-128"/>
              </a:rPr>
              <a:t>For example, if white </a:t>
            </a:r>
            <a:br>
              <a:rPr lang="en-IE">
                <a:ea typeface="ＭＳ Ｐゴシック" pitchFamily="-110" charset="-128"/>
              </a:rPr>
            </a:br>
            <a:r>
              <a:rPr lang="en-IE">
                <a:ea typeface="ＭＳ Ｐゴシック" pitchFamily="-110" charset="-128"/>
              </a:rPr>
              <a:t>light is shone onto a </a:t>
            </a:r>
            <a:br>
              <a:rPr lang="en-IE">
                <a:ea typeface="ＭＳ Ｐゴシック" pitchFamily="-110" charset="-128"/>
              </a:rPr>
            </a:br>
            <a:r>
              <a:rPr lang="en-IE">
                <a:ea typeface="ＭＳ Ｐゴシック" pitchFamily="-110" charset="-128"/>
              </a:rPr>
              <a:t>green object most </a:t>
            </a:r>
            <a:br>
              <a:rPr lang="en-IE">
                <a:ea typeface="ＭＳ Ｐゴシック" pitchFamily="-110" charset="-128"/>
              </a:rPr>
            </a:br>
            <a:r>
              <a:rPr lang="en-IE">
                <a:ea typeface="ＭＳ Ｐゴシック" pitchFamily="-110" charset="-128"/>
              </a:rPr>
              <a:t>wavelengths are </a:t>
            </a:r>
            <a:br>
              <a:rPr lang="en-IE">
                <a:ea typeface="ＭＳ Ｐゴシック" pitchFamily="-110" charset="-128"/>
              </a:rPr>
            </a:br>
            <a:r>
              <a:rPr lang="en-IE">
                <a:ea typeface="ＭＳ Ｐゴシック" pitchFamily="-110" charset="-128"/>
              </a:rPr>
              <a:t>absorbed, while green </a:t>
            </a:r>
            <a:br>
              <a:rPr lang="en-IE">
                <a:ea typeface="ＭＳ Ｐゴシック" pitchFamily="-110" charset="-128"/>
              </a:rPr>
            </a:br>
            <a:r>
              <a:rPr lang="en-IE">
                <a:ea typeface="ＭＳ Ｐゴシック" pitchFamily="-110" charset="-128"/>
              </a:rPr>
              <a:t>light is reflected from </a:t>
            </a:r>
            <a:br>
              <a:rPr lang="en-IE">
                <a:ea typeface="ＭＳ Ｐゴシック" pitchFamily="-110" charset="-128"/>
              </a:rPr>
            </a:br>
            <a:r>
              <a:rPr lang="en-IE">
                <a:ea typeface="ＭＳ Ｐゴシック" pitchFamily="-110" charset="-128"/>
              </a:rPr>
              <a:t>the object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51204" name="AutoShape 5"/>
          <p:cNvSpPr>
            <a:spLocks noChangeArrowheads="1"/>
          </p:cNvSpPr>
          <p:nvPr/>
        </p:nvSpPr>
        <p:spPr bwMode="auto">
          <a:xfrm>
            <a:off x="7402513" y="3422650"/>
            <a:ext cx="1012825" cy="2303463"/>
          </a:xfrm>
          <a:prstGeom prst="can">
            <a:avLst>
              <a:gd name="adj" fmla="val 56857"/>
            </a:avLst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129030" name="AutoShape 6"/>
          <p:cNvSpPr>
            <a:spLocks noChangeArrowheads="1"/>
          </p:cNvSpPr>
          <p:nvPr/>
        </p:nvSpPr>
        <p:spPr bwMode="auto">
          <a:xfrm rot="1190185">
            <a:off x="5562600" y="3695700"/>
            <a:ext cx="1876425" cy="701675"/>
          </a:xfrm>
          <a:prstGeom prst="rightArrow">
            <a:avLst>
              <a:gd name="adj1" fmla="val 50000"/>
              <a:gd name="adj2" fmla="val 6685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/>
              <a:t>White Light</a:t>
            </a:r>
            <a:endParaRPr lang="en-US" sz="1200"/>
          </a:p>
        </p:txBody>
      </p:sp>
      <p:sp>
        <p:nvSpPr>
          <p:cNvPr id="129031" name="AutoShape 7"/>
          <p:cNvSpPr>
            <a:spLocks noChangeArrowheads="1"/>
          </p:cNvSpPr>
          <p:nvPr/>
        </p:nvSpPr>
        <p:spPr bwMode="auto">
          <a:xfrm>
            <a:off x="6945313" y="3902075"/>
            <a:ext cx="1239837" cy="1239838"/>
          </a:xfrm>
          <a:prstGeom prst="irregularSeal1">
            <a:avLst/>
          </a:prstGeom>
          <a:gradFill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IE" sz="1200"/>
              <a:t>Colours Absorbed</a:t>
            </a:r>
            <a:endParaRPr lang="en-US" sz="1200"/>
          </a:p>
        </p:txBody>
      </p:sp>
      <p:sp>
        <p:nvSpPr>
          <p:cNvPr id="129033" name="AutoShape 9"/>
          <p:cNvSpPr>
            <a:spLocks noChangeArrowheads="1"/>
          </p:cNvSpPr>
          <p:nvPr/>
        </p:nvSpPr>
        <p:spPr bwMode="auto">
          <a:xfrm rot="-766446">
            <a:off x="5551488" y="4670425"/>
            <a:ext cx="1811337" cy="701675"/>
          </a:xfrm>
          <a:prstGeom prst="leftArrow">
            <a:avLst>
              <a:gd name="adj1" fmla="val 50000"/>
              <a:gd name="adj2" fmla="val 64536"/>
            </a:avLst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/>
              <a:t>Green Light</a:t>
            </a:r>
            <a:endParaRPr lang="en-US" sz="1200"/>
          </a:p>
        </p:txBody>
      </p:sp>
      <p:sp>
        <p:nvSpPr>
          <p:cNvPr id="129035" name="AutoShape 11"/>
          <p:cNvSpPr>
            <a:spLocks noChangeArrowheads="1"/>
          </p:cNvSpPr>
          <p:nvPr/>
        </p:nvSpPr>
        <p:spPr bwMode="auto">
          <a:xfrm rot="-264804">
            <a:off x="5006975" y="3152775"/>
            <a:ext cx="800100" cy="946150"/>
          </a:xfrm>
          <a:prstGeom prst="irregularSeal2">
            <a:avLst/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51209" name="Litebulb"/>
          <p:cNvSpPr>
            <a:spLocks noEditPoints="1" noChangeArrowheads="1"/>
          </p:cNvSpPr>
          <p:nvPr/>
        </p:nvSpPr>
        <p:spPr bwMode="auto">
          <a:xfrm rot="6497275">
            <a:off x="4854575" y="3162300"/>
            <a:ext cx="506413" cy="7604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</a:gra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E"/>
          </a:p>
        </p:txBody>
      </p:sp>
      <p:sp>
        <p:nvSpPr>
          <p:cNvPr id="51210" name="Oval 16"/>
          <p:cNvSpPr>
            <a:spLocks noChangeArrowheads="1"/>
          </p:cNvSpPr>
          <p:nvPr/>
        </p:nvSpPr>
        <p:spPr bwMode="auto">
          <a:xfrm>
            <a:off x="4789488" y="4941888"/>
            <a:ext cx="725487" cy="7254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51211" name="Rectangle 17"/>
          <p:cNvSpPr>
            <a:spLocks noChangeArrowheads="1"/>
          </p:cNvSpPr>
          <p:nvPr/>
        </p:nvSpPr>
        <p:spPr bwMode="auto">
          <a:xfrm rot="629863">
            <a:off x="4500563" y="5427663"/>
            <a:ext cx="1131887" cy="36353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51212" name="Rectangle 18"/>
          <p:cNvSpPr>
            <a:spLocks noChangeArrowheads="1"/>
          </p:cNvSpPr>
          <p:nvPr/>
        </p:nvSpPr>
        <p:spPr bwMode="auto">
          <a:xfrm rot="19426095" flipH="1">
            <a:off x="4556125" y="4814888"/>
            <a:ext cx="1131888" cy="36353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51213" name="Line 12"/>
          <p:cNvSpPr>
            <a:spLocks noChangeShapeType="1"/>
          </p:cNvSpPr>
          <p:nvPr/>
        </p:nvSpPr>
        <p:spPr bwMode="auto">
          <a:xfrm flipV="1">
            <a:off x="4949825" y="4983163"/>
            <a:ext cx="5080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4946650" y="5389563"/>
            <a:ext cx="582613" cy="10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1215" name="Oval 19"/>
          <p:cNvSpPr>
            <a:spLocks noChangeArrowheads="1"/>
          </p:cNvSpPr>
          <p:nvPr/>
        </p:nvSpPr>
        <p:spPr bwMode="auto">
          <a:xfrm>
            <a:off x="5413375" y="5143500"/>
            <a:ext cx="115888" cy="203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0" grpId="0" animBg="1"/>
      <p:bldP spid="129031" grpId="0" animBg="1"/>
      <p:bldP spid="129033" grpId="0" animBg="1"/>
      <p:bldP spid="1290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Contents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This lecture will cover: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The human visual system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Light and the electromagnetic spectrum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Image representation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Image sensing and acquisition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Sampling, quantisation and resolution</a:t>
            </a:r>
          </a:p>
          <a:p>
            <a:pPr lvl="1" eaLnBrk="1" hangingPunct="1"/>
            <a:endParaRPr lang="en-IE">
              <a:ea typeface="ＭＳ Ｐゴシック" pitchFamily="-110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>
                <a:ea typeface="ＭＳ Ｐゴシック" pitchFamily="-110" charset="-128"/>
              </a:rPr>
              <a:t>Sampling, Quantisation And Resolution</a:t>
            </a:r>
            <a:endParaRPr lang="en-US" sz="3600">
              <a:ea typeface="ＭＳ Ｐゴシック" pitchFamily="-110" charset="-128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In the following slides we will consider what is involved in capturing a digital image of a real-world scene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Image sensing and representation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Sampling and quantisation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Resolution</a:t>
            </a:r>
            <a:endParaRPr lang="en-US">
              <a:ea typeface="ＭＳ Ｐゴシック" pitchFamily="-110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Image Representation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55303" name="Rectangle 295"/>
          <p:cNvSpPr>
            <a:spLocks noGrp="1" noChangeArrowheads="1"/>
          </p:cNvSpPr>
          <p:nvPr>
            <p:ph sz="quarter" idx="1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IE" dirty="0">
                <a:ea typeface="ＭＳ Ｐゴシック" pitchFamily="-110" charset="-128"/>
              </a:rPr>
              <a:t>Before we discuss image acquisition recall that a digital image is composed of </a:t>
            </a:r>
            <a:r>
              <a:rPr lang="en-IE" i="1" dirty="0">
                <a:latin typeface="Times New Roman" pitchFamily="-110" charset="0"/>
                <a:ea typeface="ＭＳ Ｐゴシック" pitchFamily="-110" charset="-128"/>
              </a:rPr>
              <a:t>M</a:t>
            </a:r>
            <a:r>
              <a:rPr lang="en-IE" dirty="0">
                <a:ea typeface="ＭＳ Ｐゴシック" pitchFamily="-110" charset="-128"/>
              </a:rPr>
              <a:t> rows and </a:t>
            </a:r>
            <a:r>
              <a:rPr lang="en-IE" i="1" dirty="0">
                <a:latin typeface="Times New Roman" pitchFamily="-110" charset="0"/>
                <a:ea typeface="ＭＳ Ｐゴシック" pitchFamily="-110" charset="-128"/>
              </a:rPr>
              <a:t>N</a:t>
            </a:r>
            <a:r>
              <a:rPr lang="en-IE" dirty="0">
                <a:ea typeface="ＭＳ Ｐゴシック" pitchFamily="-110" charset="-128"/>
              </a:rPr>
              <a:t> columns of pixels each storing a value 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dirty="0">
                <a:ea typeface="ＭＳ Ｐゴシック" pitchFamily="-110" charset="-128"/>
              </a:rPr>
              <a:t>Pixel values are most </a:t>
            </a:r>
            <a:br>
              <a:rPr lang="en-IE" dirty="0">
                <a:ea typeface="ＭＳ Ｐゴシック" pitchFamily="-110" charset="-128"/>
              </a:rPr>
            </a:br>
            <a:r>
              <a:rPr lang="en-IE" dirty="0">
                <a:ea typeface="ＭＳ Ｐゴシック" pitchFamily="-110" charset="-128"/>
              </a:rPr>
              <a:t>often grey levels in the </a:t>
            </a:r>
            <a:br>
              <a:rPr lang="en-IE" dirty="0">
                <a:ea typeface="ＭＳ Ｐゴシック" pitchFamily="-110" charset="-128"/>
              </a:rPr>
            </a:br>
            <a:r>
              <a:rPr lang="en-IE" dirty="0">
                <a:ea typeface="ＭＳ Ｐゴシック" pitchFamily="-110" charset="-128"/>
              </a:rPr>
              <a:t>range 0-255(black-white)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dirty="0">
                <a:ea typeface="ＭＳ Ｐゴシック" pitchFamily="-110" charset="-128"/>
              </a:rPr>
              <a:t>We will see later on </a:t>
            </a:r>
            <a:br>
              <a:rPr lang="en-IE" dirty="0">
                <a:ea typeface="ＭＳ Ｐゴシック" pitchFamily="-110" charset="-128"/>
              </a:rPr>
            </a:br>
            <a:r>
              <a:rPr lang="en-IE" dirty="0">
                <a:ea typeface="ＭＳ Ｐゴシック" pitchFamily="-110" charset="-128"/>
              </a:rPr>
              <a:t>that images can easily </a:t>
            </a:r>
            <a:br>
              <a:rPr lang="en-IE" dirty="0">
                <a:ea typeface="ＭＳ Ｐゴシック" pitchFamily="-110" charset="-128"/>
              </a:rPr>
            </a:br>
            <a:r>
              <a:rPr lang="en-IE" dirty="0">
                <a:ea typeface="ＭＳ Ｐゴシック" pitchFamily="-110" charset="-128"/>
              </a:rPr>
              <a:t>be represented as </a:t>
            </a:r>
            <a:br>
              <a:rPr lang="en-IE" dirty="0">
                <a:ea typeface="ＭＳ Ｐゴシック" pitchFamily="-110" charset="-128"/>
              </a:rPr>
            </a:br>
            <a:r>
              <a:rPr lang="en-IE" dirty="0">
                <a:ea typeface="ＭＳ Ｐゴシック" pitchFamily="-110" charset="-128"/>
              </a:rPr>
              <a:t>matrices</a:t>
            </a:r>
            <a:endParaRPr lang="en-US" dirty="0">
              <a:ea typeface="ＭＳ Ｐゴシック" pitchFamily="-110" charset="-128"/>
            </a:endParaRPr>
          </a:p>
        </p:txBody>
      </p:sp>
      <p:pic>
        <p:nvPicPr>
          <p:cNvPr id="55299" name="Picture 4"/>
          <p:cNvPicPr>
            <a:picLocks noChangeAspect="1" noChangeArrowheads="1"/>
          </p:cNvPicPr>
          <p:nvPr/>
        </p:nvPicPr>
        <p:blipFill>
          <a:blip r:embed="rId3"/>
          <a:srcRect r="45547"/>
          <a:stretch>
            <a:fillRect/>
          </a:stretch>
        </p:blipFill>
        <p:spPr bwMode="auto">
          <a:xfrm>
            <a:off x="4598988" y="2295525"/>
            <a:ext cx="4156075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Text Box 296"/>
          <p:cNvSpPr txBox="1">
            <a:spLocks noChangeArrowheads="1"/>
          </p:cNvSpPr>
          <p:nvPr/>
        </p:nvSpPr>
        <p:spPr bwMode="auto">
          <a:xfrm>
            <a:off x="8572500" y="2679700"/>
            <a:ext cx="371475" cy="2746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en-IE" sz="1400" b="1" i="1">
                <a:latin typeface="Times New Roman" pitchFamily="-110" charset="0"/>
              </a:rPr>
              <a:t>col</a:t>
            </a:r>
            <a:endParaRPr lang="en-US" sz="1400" b="1" i="1">
              <a:latin typeface="Times New Roman" pitchFamily="-110" charset="0"/>
            </a:endParaRPr>
          </a:p>
        </p:txBody>
      </p:sp>
      <p:sp>
        <p:nvSpPr>
          <p:cNvPr id="55301" name="Text Box 297"/>
          <p:cNvSpPr txBox="1">
            <a:spLocks noChangeArrowheads="1"/>
          </p:cNvSpPr>
          <p:nvPr/>
        </p:nvSpPr>
        <p:spPr bwMode="auto">
          <a:xfrm>
            <a:off x="5092700" y="6134100"/>
            <a:ext cx="371475" cy="13176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IE" sz="1400" b="1" i="1">
                <a:latin typeface="Times New Roman" pitchFamily="-110" charset="0"/>
              </a:rPr>
              <a:t>row</a:t>
            </a:r>
            <a:endParaRPr lang="en-US" sz="1400" b="1" i="1">
              <a:latin typeface="Times New Roman" pitchFamily="-110" charset="0"/>
            </a:endParaRPr>
          </a:p>
        </p:txBody>
      </p:sp>
      <p:sp>
        <p:nvSpPr>
          <p:cNvPr id="55302" name="Text Box 298"/>
          <p:cNvSpPr txBox="1">
            <a:spLocks noChangeArrowheads="1"/>
          </p:cNvSpPr>
          <p:nvPr/>
        </p:nvSpPr>
        <p:spPr bwMode="auto">
          <a:xfrm>
            <a:off x="7889875" y="5778500"/>
            <a:ext cx="952500" cy="2174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IE" sz="1400" b="1" i="1">
                <a:latin typeface="Times New Roman" pitchFamily="-110" charset="0"/>
              </a:rPr>
              <a:t>f (row, col)</a:t>
            </a:r>
            <a:endParaRPr lang="en-US" sz="1400" b="1" i="1">
              <a:latin typeface="Times New Roman" pitchFamily="-110" charset="0"/>
            </a:endParaRPr>
          </a:p>
        </p:txBody>
      </p:sp>
      <p:grpSp>
        <p:nvGrpSpPr>
          <p:cNvPr id="55304" name="Group 30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55305" name="Picture 301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6" name="Rectangle 30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Image Acquisition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33500"/>
            <a:ext cx="8229600" cy="1871663"/>
          </a:xfrm>
        </p:spPr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Images are typically generated by </a:t>
            </a:r>
            <a:r>
              <a:rPr lang="en-IE" i="1">
                <a:ea typeface="ＭＳ Ｐゴシック" pitchFamily="-110" charset="-128"/>
              </a:rPr>
              <a:t>illuminating</a:t>
            </a:r>
            <a:r>
              <a:rPr lang="en-IE">
                <a:ea typeface="ＭＳ Ｐゴシック" pitchFamily="-110" charset="-128"/>
              </a:rPr>
              <a:t> a </a:t>
            </a:r>
            <a:r>
              <a:rPr lang="en-IE" i="1">
                <a:ea typeface="ＭＳ Ｐゴシック" pitchFamily="-110" charset="-128"/>
              </a:rPr>
              <a:t>scene</a:t>
            </a:r>
            <a:r>
              <a:rPr lang="en-IE">
                <a:ea typeface="ＭＳ Ｐゴシック" pitchFamily="-110" charset="-128"/>
              </a:rPr>
              <a:t> and absorbing the energy reflected by the objects in that scene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/>
          <a:srcRect r="34332" b="18875"/>
          <a:stretch>
            <a:fillRect/>
          </a:stretch>
        </p:blipFill>
        <p:spPr bwMode="auto">
          <a:xfrm>
            <a:off x="490538" y="2925763"/>
            <a:ext cx="4278312" cy="368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4346575" y="2833688"/>
            <a:ext cx="4508500" cy="402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27088" lvl="1" indent="-285750">
              <a:spcBef>
                <a:spcPct val="20000"/>
              </a:spcBef>
              <a:buFontTx/>
              <a:buChar char="–"/>
            </a:pPr>
            <a:r>
              <a:rPr lang="en-IE" sz="2800" dirty="0"/>
              <a:t>Typical notions of illumination and scene can be way off:</a:t>
            </a:r>
          </a:p>
          <a:p>
            <a:pPr marL="1235075" lvl="2" indent="-228600">
              <a:spcBef>
                <a:spcPct val="20000"/>
              </a:spcBef>
              <a:buFontTx/>
              <a:buChar char="•"/>
            </a:pPr>
            <a:r>
              <a:rPr lang="en-IE" sz="2400" dirty="0"/>
              <a:t>X-rays of a skeleton</a:t>
            </a:r>
          </a:p>
          <a:p>
            <a:pPr marL="1235075" lvl="2" indent="-228600">
              <a:spcBef>
                <a:spcPct val="20000"/>
              </a:spcBef>
              <a:buFontTx/>
              <a:buChar char="•"/>
            </a:pPr>
            <a:r>
              <a:rPr lang="en-IE" sz="2400" dirty="0"/>
              <a:t>Ultrasound of an </a:t>
            </a:r>
            <a:br>
              <a:rPr lang="en-IE" sz="2400" dirty="0"/>
            </a:br>
            <a:r>
              <a:rPr lang="en-IE" sz="2400" dirty="0"/>
              <a:t>unborn baby</a:t>
            </a:r>
          </a:p>
          <a:p>
            <a:pPr marL="1235075" lvl="2" indent="-228600">
              <a:spcBef>
                <a:spcPct val="20000"/>
              </a:spcBef>
              <a:buFontTx/>
              <a:buChar char="•"/>
            </a:pPr>
            <a:r>
              <a:rPr lang="en-IE" sz="2400" dirty="0"/>
              <a:t>Electro-microscopic</a:t>
            </a:r>
            <a:br>
              <a:rPr lang="en-IE" sz="2400" dirty="0"/>
            </a:br>
            <a:r>
              <a:rPr lang="en-IE" sz="2400" dirty="0"/>
              <a:t>images of molecules</a:t>
            </a:r>
            <a:endParaRPr lang="en-US" sz="2400" dirty="0"/>
          </a:p>
        </p:txBody>
      </p:sp>
      <p:grpSp>
        <p:nvGrpSpPr>
          <p:cNvPr id="57350" name="Group 6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57351" name="Picture 7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2" name="Rectangle 8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Image Sensing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Incoming energy lands on a sensor material  responsive to that type of energy and this generates a voltage</a:t>
            </a:r>
          </a:p>
          <a:p>
            <a:pPr marL="0" indent="0" eaLnBrk="1" hangingPunct="1"/>
            <a:r>
              <a:rPr lang="en-IE">
                <a:ea typeface="ＭＳ Ｐゴシック" pitchFamily="-110" charset="-128"/>
              </a:rPr>
              <a:t>Collections of sensors are arranged to capture images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/>
          <a:srcRect l="34717" t="43372" r="15163"/>
          <a:stretch>
            <a:fillRect/>
          </a:stretch>
        </p:blipFill>
        <p:spPr bwMode="auto">
          <a:xfrm>
            <a:off x="5511800" y="3497263"/>
            <a:ext cx="2970213" cy="292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/>
          <a:srcRect l="19287" t="32266" b="57275"/>
          <a:stretch>
            <a:fillRect/>
          </a:stretch>
        </p:blipFill>
        <p:spPr bwMode="auto">
          <a:xfrm>
            <a:off x="544040" y="5501460"/>
            <a:ext cx="47831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3"/>
          <a:srcRect l="19287" r="21484" b="69917"/>
          <a:stretch>
            <a:fillRect/>
          </a:stretch>
        </p:blipFill>
        <p:spPr bwMode="auto">
          <a:xfrm>
            <a:off x="1308958" y="3423594"/>
            <a:ext cx="3509963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2093313" y="5044303"/>
            <a:ext cx="1784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dirty="0"/>
              <a:t>Imaging Sensor</a:t>
            </a:r>
            <a:endParaRPr lang="en-US" dirty="0"/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1775469" y="5969429"/>
            <a:ext cx="24701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dirty="0"/>
              <a:t>Line of Image Sensors</a:t>
            </a:r>
            <a:endParaRPr lang="en-US" dirty="0"/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5705475" y="6459538"/>
            <a:ext cx="2584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Array of Image Sensors</a:t>
            </a:r>
            <a:endParaRPr lang="en-US"/>
          </a:p>
        </p:txBody>
      </p:sp>
      <p:grpSp>
        <p:nvGrpSpPr>
          <p:cNvPr id="59402" name="Group 11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59403" name="Picture 12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4" name="Rectangle 13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Image Sensing</a:t>
            </a:r>
            <a:endParaRPr lang="en-US">
              <a:ea typeface="ＭＳ Ｐゴシック" pitchFamily="-110" charset="-128"/>
            </a:endParaRPr>
          </a:p>
        </p:txBody>
      </p:sp>
      <p:grpSp>
        <p:nvGrpSpPr>
          <p:cNvPr id="61443" name="Group 11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1446" name="Picture 12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47" name="Rectangle 13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2625" y="1443038"/>
            <a:ext cx="7826375" cy="484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Text Box 9"/>
          <p:cNvSpPr txBox="1">
            <a:spLocks noChangeArrowheads="1"/>
          </p:cNvSpPr>
          <p:nvPr/>
        </p:nvSpPr>
        <p:spPr bwMode="auto">
          <a:xfrm>
            <a:off x="2911475" y="6402388"/>
            <a:ext cx="3327400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Using Sensor Strips and Rings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8" name="Picture 8"/>
          <p:cNvPicPr>
            <a:picLocks noChangeAspect="1" noChangeArrowheads="1"/>
          </p:cNvPicPr>
          <p:nvPr/>
        </p:nvPicPr>
        <p:blipFill>
          <a:blip r:embed="rId3"/>
          <a:srcRect l="53815" t="4738" r="3059" b="54370"/>
          <a:stretch>
            <a:fillRect/>
          </a:stretch>
        </p:blipFill>
        <p:spPr bwMode="auto">
          <a:xfrm>
            <a:off x="3144838" y="4514850"/>
            <a:ext cx="21717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Image Sampling And Quantisation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33500"/>
            <a:ext cx="8377238" cy="4792663"/>
          </a:xfrm>
        </p:spPr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A digital sensor can only measure a limited number of </a:t>
            </a:r>
            <a:r>
              <a:rPr lang="en-IE" b="1">
                <a:ea typeface="ＭＳ Ｐゴシック" pitchFamily="-110" charset="-128"/>
              </a:rPr>
              <a:t>samples</a:t>
            </a:r>
            <a:r>
              <a:rPr lang="en-IE">
                <a:ea typeface="ＭＳ Ｐゴシック" pitchFamily="-110" charset="-128"/>
              </a:rPr>
              <a:t> at a </a:t>
            </a:r>
            <a:r>
              <a:rPr lang="en-IE" b="1">
                <a:ea typeface="ＭＳ Ｐゴシック" pitchFamily="-110" charset="-128"/>
              </a:rPr>
              <a:t>discrete</a:t>
            </a:r>
            <a:r>
              <a:rPr lang="en-IE">
                <a:ea typeface="ＭＳ Ｐゴシック" pitchFamily="-110" charset="-128"/>
              </a:rPr>
              <a:t> set of energy levels</a:t>
            </a:r>
          </a:p>
          <a:p>
            <a:pPr marL="0" indent="0" eaLnBrk="1" hangingPunct="1"/>
            <a:r>
              <a:rPr lang="en-IE" i="1">
                <a:ea typeface="ＭＳ Ｐゴシック" pitchFamily="-110" charset="-128"/>
              </a:rPr>
              <a:t>Quantisation</a:t>
            </a:r>
            <a:r>
              <a:rPr lang="en-IE">
                <a:ea typeface="ＭＳ Ｐゴシック" pitchFamily="-110" charset="-128"/>
              </a:rPr>
              <a:t> is the process of converting a continuous </a:t>
            </a:r>
            <a:r>
              <a:rPr lang="en-IE" b="1">
                <a:ea typeface="ＭＳ Ｐゴシック" pitchFamily="-110" charset="-128"/>
              </a:rPr>
              <a:t>analogue</a:t>
            </a:r>
            <a:r>
              <a:rPr lang="en-IE">
                <a:ea typeface="ＭＳ Ｐゴシック" pitchFamily="-110" charset="-128"/>
              </a:rPr>
              <a:t> signal into a digital representation of this signal</a:t>
            </a:r>
            <a:endParaRPr lang="en-US" i="1">
              <a:ea typeface="ＭＳ Ｐゴシック" pitchFamily="-110" charset="-128"/>
            </a:endParaRPr>
          </a:p>
        </p:txBody>
      </p: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3"/>
          <a:srcRect l="1379" t="4762" r="56511" b="56133"/>
          <a:stretch>
            <a:fillRect/>
          </a:stretch>
        </p:blipFill>
        <p:spPr bwMode="auto">
          <a:xfrm>
            <a:off x="958850" y="4594225"/>
            <a:ext cx="2119313" cy="2030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3"/>
          <a:srcRect t="52812" r="49622" b="12561"/>
          <a:stretch>
            <a:fillRect/>
          </a:stretch>
        </p:blipFill>
        <p:spPr bwMode="auto">
          <a:xfrm>
            <a:off x="3136900" y="4738688"/>
            <a:ext cx="2536825" cy="179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7" name="Picture 7"/>
          <p:cNvPicPr>
            <a:picLocks noChangeAspect="1" noChangeArrowheads="1"/>
          </p:cNvPicPr>
          <p:nvPr/>
        </p:nvPicPr>
        <p:blipFill>
          <a:blip r:embed="rId3"/>
          <a:srcRect l="46059" t="52812" b="12561"/>
          <a:stretch>
            <a:fillRect/>
          </a:stretch>
        </p:blipFill>
        <p:spPr bwMode="auto">
          <a:xfrm>
            <a:off x="5449888" y="4743450"/>
            <a:ext cx="2716212" cy="179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3496" name="Group 1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3497" name="Picture 11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498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Image Sampling And Quantisation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65539" name="Picture 10"/>
          <p:cNvPicPr>
            <a:picLocks noChangeAspect="1" noChangeArrowheads="1"/>
          </p:cNvPicPr>
          <p:nvPr/>
        </p:nvPicPr>
        <p:blipFill>
          <a:blip r:embed="rId3"/>
          <a:srcRect l="1379" t="4762" r="56511" b="56133"/>
          <a:stretch>
            <a:fillRect/>
          </a:stretch>
        </p:blipFill>
        <p:spPr bwMode="auto">
          <a:xfrm>
            <a:off x="2193925" y="1454150"/>
            <a:ext cx="5354638" cy="513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65540" name="Group 44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5541" name="Picture 45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542" name="Rectangle 46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/>
          <a:srcRect l="53815" t="10146" r="3059" b="62407"/>
          <a:stretch>
            <a:fillRect/>
          </a:stretch>
        </p:blipFill>
        <p:spPr bwMode="auto">
          <a:xfrm>
            <a:off x="2332038" y="1819275"/>
            <a:ext cx="5545137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Image Sampling And Quantisation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/>
          <a:srcRect l="1379" t="4762" r="56511" b="56133"/>
          <a:stretch>
            <a:fillRect/>
          </a:stretch>
        </p:blipFill>
        <p:spPr bwMode="auto">
          <a:xfrm>
            <a:off x="269875" y="1231900"/>
            <a:ext cx="1860550" cy="1782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187575" y="1692275"/>
            <a:ext cx="6624638" cy="4651375"/>
            <a:chOff x="2580" y="2238"/>
            <a:chExt cx="3180" cy="2233"/>
          </a:xfrm>
        </p:grpSpPr>
        <p:pic>
          <p:nvPicPr>
            <p:cNvPr id="67620" name="Picture 7"/>
            <p:cNvPicPr>
              <a:picLocks noChangeAspect="1" noChangeArrowheads="1"/>
            </p:cNvPicPr>
            <p:nvPr/>
          </p:nvPicPr>
          <p:blipFill>
            <a:blip r:embed="rId3"/>
            <a:srcRect t="52812" r="49622" b="12561"/>
            <a:stretch>
              <a:fillRect/>
            </a:stretch>
          </p:blipFill>
          <p:spPr bwMode="auto">
            <a:xfrm>
              <a:off x="2650" y="2266"/>
              <a:ext cx="3110" cy="2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621" name="Rectangle 8"/>
            <p:cNvSpPr>
              <a:spLocks noChangeArrowheads="1"/>
            </p:cNvSpPr>
            <p:nvPr/>
          </p:nvSpPr>
          <p:spPr bwMode="auto">
            <a:xfrm>
              <a:off x="2580" y="2238"/>
              <a:ext cx="2726" cy="1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/>
            </a:p>
          </p:txBody>
        </p:sp>
      </p:grpSp>
      <p:pic>
        <p:nvPicPr>
          <p:cNvPr id="174089" name="Picture 9"/>
          <p:cNvPicPr>
            <a:picLocks noChangeAspect="1" noChangeArrowheads="1"/>
          </p:cNvPicPr>
          <p:nvPr/>
        </p:nvPicPr>
        <p:blipFill>
          <a:blip r:embed="rId3"/>
          <a:srcRect l="53815" t="10146" r="3059" b="62407"/>
          <a:stretch>
            <a:fillRect/>
          </a:stretch>
        </p:blipFill>
        <p:spPr bwMode="auto">
          <a:xfrm>
            <a:off x="2332038" y="1819275"/>
            <a:ext cx="5545137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2187575" y="1778000"/>
            <a:ext cx="5678488" cy="37496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495550" y="1971675"/>
            <a:ext cx="5254625" cy="3600450"/>
            <a:chOff x="2703" y="1603"/>
            <a:chExt cx="2522" cy="1728"/>
          </a:xfrm>
        </p:grpSpPr>
        <p:sp>
          <p:nvSpPr>
            <p:cNvPr id="67596" name="Line 12"/>
            <p:cNvSpPr>
              <a:spLocks noChangeShapeType="1"/>
            </p:cNvSpPr>
            <p:nvPr/>
          </p:nvSpPr>
          <p:spPr bwMode="auto">
            <a:xfrm flipV="1">
              <a:off x="2703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597" name="Line 13"/>
            <p:cNvSpPr>
              <a:spLocks noChangeShapeType="1"/>
            </p:cNvSpPr>
            <p:nvPr/>
          </p:nvSpPr>
          <p:spPr bwMode="auto">
            <a:xfrm flipV="1">
              <a:off x="281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598" name="Line 14"/>
            <p:cNvSpPr>
              <a:spLocks noChangeShapeType="1"/>
            </p:cNvSpPr>
            <p:nvPr/>
          </p:nvSpPr>
          <p:spPr bwMode="auto">
            <a:xfrm flipV="1">
              <a:off x="2923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599" name="Line 15"/>
            <p:cNvSpPr>
              <a:spLocks noChangeShapeType="1"/>
            </p:cNvSpPr>
            <p:nvPr/>
          </p:nvSpPr>
          <p:spPr bwMode="auto">
            <a:xfrm flipV="1">
              <a:off x="313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0" name="Line 16"/>
            <p:cNvSpPr>
              <a:spLocks noChangeShapeType="1"/>
            </p:cNvSpPr>
            <p:nvPr/>
          </p:nvSpPr>
          <p:spPr bwMode="auto">
            <a:xfrm flipV="1">
              <a:off x="3361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1" name="Line 17"/>
            <p:cNvSpPr>
              <a:spLocks noChangeShapeType="1"/>
            </p:cNvSpPr>
            <p:nvPr/>
          </p:nvSpPr>
          <p:spPr bwMode="auto">
            <a:xfrm flipV="1">
              <a:off x="3576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2" name="Line 18"/>
            <p:cNvSpPr>
              <a:spLocks noChangeShapeType="1"/>
            </p:cNvSpPr>
            <p:nvPr/>
          </p:nvSpPr>
          <p:spPr bwMode="auto">
            <a:xfrm flipV="1">
              <a:off x="3794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3" name="Line 19"/>
            <p:cNvSpPr>
              <a:spLocks noChangeShapeType="1"/>
            </p:cNvSpPr>
            <p:nvPr/>
          </p:nvSpPr>
          <p:spPr bwMode="auto">
            <a:xfrm flipV="1">
              <a:off x="3907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4" name="Line 20"/>
            <p:cNvSpPr>
              <a:spLocks noChangeShapeType="1"/>
            </p:cNvSpPr>
            <p:nvPr/>
          </p:nvSpPr>
          <p:spPr bwMode="auto">
            <a:xfrm flipV="1">
              <a:off x="4016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5" name="Line 21"/>
            <p:cNvSpPr>
              <a:spLocks noChangeShapeType="1"/>
            </p:cNvSpPr>
            <p:nvPr/>
          </p:nvSpPr>
          <p:spPr bwMode="auto">
            <a:xfrm flipV="1">
              <a:off x="412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6" name="Line 22"/>
            <p:cNvSpPr>
              <a:spLocks noChangeShapeType="1"/>
            </p:cNvSpPr>
            <p:nvPr/>
          </p:nvSpPr>
          <p:spPr bwMode="auto">
            <a:xfrm flipV="1">
              <a:off x="4234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7" name="Line 23"/>
            <p:cNvSpPr>
              <a:spLocks noChangeShapeType="1"/>
            </p:cNvSpPr>
            <p:nvPr/>
          </p:nvSpPr>
          <p:spPr bwMode="auto">
            <a:xfrm flipV="1">
              <a:off x="433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8" name="Line 24"/>
            <p:cNvSpPr>
              <a:spLocks noChangeShapeType="1"/>
            </p:cNvSpPr>
            <p:nvPr/>
          </p:nvSpPr>
          <p:spPr bwMode="auto">
            <a:xfrm flipV="1">
              <a:off x="4457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9" name="Line 25"/>
            <p:cNvSpPr>
              <a:spLocks noChangeShapeType="1"/>
            </p:cNvSpPr>
            <p:nvPr/>
          </p:nvSpPr>
          <p:spPr bwMode="auto">
            <a:xfrm flipV="1">
              <a:off x="456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0" name="Line 26"/>
            <p:cNvSpPr>
              <a:spLocks noChangeShapeType="1"/>
            </p:cNvSpPr>
            <p:nvPr/>
          </p:nvSpPr>
          <p:spPr bwMode="auto">
            <a:xfrm flipV="1">
              <a:off x="467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1" name="Line 27"/>
            <p:cNvSpPr>
              <a:spLocks noChangeShapeType="1"/>
            </p:cNvSpPr>
            <p:nvPr/>
          </p:nvSpPr>
          <p:spPr bwMode="auto">
            <a:xfrm flipV="1">
              <a:off x="478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2" name="Line 28"/>
            <p:cNvSpPr>
              <a:spLocks noChangeShapeType="1"/>
            </p:cNvSpPr>
            <p:nvPr/>
          </p:nvSpPr>
          <p:spPr bwMode="auto">
            <a:xfrm flipV="1">
              <a:off x="488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3" name="Line 29"/>
            <p:cNvSpPr>
              <a:spLocks noChangeShapeType="1"/>
            </p:cNvSpPr>
            <p:nvPr/>
          </p:nvSpPr>
          <p:spPr bwMode="auto">
            <a:xfrm flipV="1">
              <a:off x="500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4" name="Line 30"/>
            <p:cNvSpPr>
              <a:spLocks noChangeShapeType="1"/>
            </p:cNvSpPr>
            <p:nvPr/>
          </p:nvSpPr>
          <p:spPr bwMode="auto">
            <a:xfrm flipV="1">
              <a:off x="5111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5" name="Line 31"/>
            <p:cNvSpPr>
              <a:spLocks noChangeShapeType="1"/>
            </p:cNvSpPr>
            <p:nvPr/>
          </p:nvSpPr>
          <p:spPr bwMode="auto">
            <a:xfrm flipV="1">
              <a:off x="522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6" name="Line 32"/>
            <p:cNvSpPr>
              <a:spLocks noChangeShapeType="1"/>
            </p:cNvSpPr>
            <p:nvPr/>
          </p:nvSpPr>
          <p:spPr bwMode="auto">
            <a:xfrm flipV="1">
              <a:off x="303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7" name="Line 33"/>
            <p:cNvSpPr>
              <a:spLocks noChangeShapeType="1"/>
            </p:cNvSpPr>
            <p:nvPr/>
          </p:nvSpPr>
          <p:spPr bwMode="auto">
            <a:xfrm flipV="1">
              <a:off x="325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8" name="Line 34"/>
            <p:cNvSpPr>
              <a:spLocks noChangeShapeType="1"/>
            </p:cNvSpPr>
            <p:nvPr/>
          </p:nvSpPr>
          <p:spPr bwMode="auto">
            <a:xfrm flipV="1">
              <a:off x="347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9" name="Line 35"/>
            <p:cNvSpPr>
              <a:spLocks noChangeShapeType="1"/>
            </p:cNvSpPr>
            <p:nvPr/>
          </p:nvSpPr>
          <p:spPr bwMode="auto">
            <a:xfrm flipV="1">
              <a:off x="368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7593" name="Group 36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7594" name="Picture 37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595" name="Rectangle 38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IE" sz="3600">
                <a:ea typeface="ＭＳ Ｐゴシック" pitchFamily="-110" charset="-128"/>
              </a:rPr>
              <a:t>Image Sampling And Quantisation (cont…)</a:t>
            </a:r>
            <a:endParaRPr lang="en-US" sz="3600">
              <a:ea typeface="ＭＳ Ｐゴシック" pitchFamily="-110" charset="-128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Remember that a digital image is always only an </a:t>
            </a:r>
            <a:r>
              <a:rPr lang="en-IE" b="1">
                <a:ea typeface="ＭＳ Ｐゴシック" pitchFamily="-110" charset="-128"/>
              </a:rPr>
              <a:t>approximation</a:t>
            </a:r>
            <a:r>
              <a:rPr lang="en-IE">
                <a:ea typeface="ＭＳ Ｐゴシック" pitchFamily="-110" charset="-128"/>
              </a:rPr>
              <a:t> of a real world scene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69636" name="Picture 5"/>
          <p:cNvPicPr>
            <a:picLocks noChangeAspect="1" noChangeArrowheads="1"/>
          </p:cNvPicPr>
          <p:nvPr/>
        </p:nvPicPr>
        <p:blipFill>
          <a:blip r:embed="rId3"/>
          <a:srcRect b="19685"/>
          <a:stretch>
            <a:fillRect/>
          </a:stretch>
        </p:blipFill>
        <p:spPr bwMode="auto">
          <a:xfrm>
            <a:off x="1962150" y="3030538"/>
            <a:ext cx="5197475" cy="29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9637" name="Group 6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9638" name="Picture 7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39" name="Rectangle 8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0" charset="-128"/>
              </a:rPr>
              <a:t>Image Representation</a:t>
            </a:r>
          </a:p>
        </p:txBody>
      </p:sp>
      <p:pic>
        <p:nvPicPr>
          <p:cNvPr id="7168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1358900"/>
            <a:ext cx="5360988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684" name="Group 1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1685" name="Picture 11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686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Human Visual System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dirty="0">
                <a:ea typeface="ＭＳ Ｐゴシック" pitchFamily="-110" charset="-128"/>
              </a:rPr>
              <a:t>The best vision model we have!</a:t>
            </a:r>
          </a:p>
          <a:p>
            <a:pPr marL="0" indent="0" eaLnBrk="1" hangingPunct="1"/>
            <a:r>
              <a:rPr lang="en-IE" dirty="0">
                <a:ea typeface="ＭＳ Ｐゴシック" pitchFamily="-110" charset="-128"/>
              </a:rPr>
              <a:t>Knowledge of how images form in the eye can help us with processing digital images</a:t>
            </a:r>
          </a:p>
          <a:p>
            <a:pPr marL="0" indent="0" eaLnBrk="1" hangingPunct="1"/>
            <a:r>
              <a:rPr lang="en-IE" dirty="0">
                <a:ea typeface="ＭＳ Ｐゴシック" pitchFamily="-110" charset="-128"/>
              </a:rPr>
              <a:t>We will take just a whirlwind tour of the human visual system</a:t>
            </a:r>
          </a:p>
          <a:p>
            <a:pPr marL="0" indent="0" eaLnBrk="1" hangingPunct="1"/>
            <a:endParaRPr lang="en-US" dirty="0">
              <a:ea typeface="ＭＳ Ｐゴシック" pitchFamily="-110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0" charset="-128"/>
              </a:rPr>
              <a:t>Image Representation</a:t>
            </a:r>
          </a:p>
        </p:txBody>
      </p:sp>
      <p:pic>
        <p:nvPicPr>
          <p:cNvPr id="72707" name="Picture 4"/>
          <p:cNvPicPr>
            <a:picLocks noChangeAspect="1" noChangeArrowheads="1"/>
          </p:cNvPicPr>
          <p:nvPr/>
        </p:nvPicPr>
        <p:blipFill>
          <a:blip r:embed="rId2"/>
          <a:srcRect t="48988" r="50125"/>
          <a:stretch>
            <a:fillRect/>
          </a:stretch>
        </p:blipFill>
        <p:spPr bwMode="auto">
          <a:xfrm>
            <a:off x="2047875" y="1470025"/>
            <a:ext cx="5064125" cy="5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708" name="Group 1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2709" name="Picture 11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10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0" charset="-128"/>
              </a:rPr>
              <a:t>Image Representation</a:t>
            </a:r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2"/>
          <a:srcRect l="13884" t="-638" r="9833" b="50484"/>
          <a:stretch>
            <a:fillRect/>
          </a:stretch>
        </p:blipFill>
        <p:spPr bwMode="auto">
          <a:xfrm>
            <a:off x="704850" y="1397000"/>
            <a:ext cx="7747000" cy="510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3732" name="Group 1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3733" name="Picture 11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34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0" charset="-128"/>
              </a:rPr>
              <a:t>Image Representation</a:t>
            </a:r>
          </a:p>
        </p:txBody>
      </p:sp>
      <p:pic>
        <p:nvPicPr>
          <p:cNvPr id="74755" name="Picture 4"/>
          <p:cNvPicPr>
            <a:picLocks noChangeAspect="1" noChangeArrowheads="1"/>
          </p:cNvPicPr>
          <p:nvPr/>
        </p:nvPicPr>
        <p:blipFill>
          <a:blip r:embed="rId2"/>
          <a:srcRect l="52928" t="48988" r="-4201"/>
          <a:stretch>
            <a:fillRect/>
          </a:stretch>
        </p:blipFill>
        <p:spPr bwMode="auto">
          <a:xfrm>
            <a:off x="1962150" y="1414463"/>
            <a:ext cx="5207000" cy="519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4756" name="Group 1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4757" name="Picture 11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58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i="1">
                <a:ea typeface="ＭＳ Ｐゴシック" pitchFamily="-110" charset="-128"/>
              </a:rPr>
              <a:t>The spatial resolution</a:t>
            </a:r>
            <a:r>
              <a:rPr lang="en-IE">
                <a:ea typeface="ＭＳ Ｐゴシック" pitchFamily="-110" charset="-128"/>
              </a:rPr>
              <a:t> of an image is determined by how sampling was carried out</a:t>
            </a:r>
          </a:p>
          <a:p>
            <a:pPr marL="0" indent="0" eaLnBrk="1" hangingPunct="1"/>
            <a:r>
              <a:rPr lang="en-IE">
                <a:ea typeface="ＭＳ Ｐゴシック" pitchFamily="-110" charset="-128"/>
              </a:rPr>
              <a:t>Spatial resolution simply refers to the smallest discernable detail in an image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Vision specialists will </a:t>
            </a:r>
            <a:br>
              <a:rPr lang="en-IE">
                <a:ea typeface="ＭＳ Ｐゴシック" pitchFamily="-110" charset="-128"/>
              </a:rPr>
            </a:br>
            <a:r>
              <a:rPr lang="en-IE">
                <a:ea typeface="ＭＳ Ｐゴシック" pitchFamily="-110" charset="-128"/>
              </a:rPr>
              <a:t>often talk about pixel </a:t>
            </a:r>
            <a:br>
              <a:rPr lang="en-IE">
                <a:ea typeface="ＭＳ Ｐゴシック" pitchFamily="-110" charset="-128"/>
              </a:rPr>
            </a:br>
            <a:r>
              <a:rPr lang="en-IE">
                <a:ea typeface="ＭＳ Ｐゴシック" pitchFamily="-110" charset="-128"/>
              </a:rPr>
              <a:t>size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Graphic designers will </a:t>
            </a:r>
            <a:br>
              <a:rPr lang="en-IE">
                <a:ea typeface="ＭＳ Ｐゴシック" pitchFamily="-110" charset="-128"/>
              </a:rPr>
            </a:br>
            <a:r>
              <a:rPr lang="en-IE">
                <a:ea typeface="ＭＳ Ｐゴシック" pitchFamily="-110" charset="-128"/>
              </a:rPr>
              <a:t>talk about </a:t>
            </a:r>
            <a:r>
              <a:rPr lang="en-IE" i="1">
                <a:ea typeface="ＭＳ Ｐゴシック" pitchFamily="-110" charset="-128"/>
              </a:rPr>
              <a:t>dots per </a:t>
            </a:r>
            <a:br>
              <a:rPr lang="en-IE" i="1">
                <a:ea typeface="ＭＳ Ｐゴシック" pitchFamily="-110" charset="-128"/>
              </a:rPr>
            </a:br>
            <a:r>
              <a:rPr lang="en-IE" i="1">
                <a:ea typeface="ＭＳ Ｐゴシック" pitchFamily="-110" charset="-128"/>
              </a:rPr>
              <a:t>inch </a:t>
            </a:r>
            <a:r>
              <a:rPr lang="en-IE">
                <a:ea typeface="ＭＳ Ｐゴシック" pitchFamily="-110" charset="-128"/>
              </a:rPr>
              <a:t>(DPI)</a:t>
            </a:r>
          </a:p>
        </p:txBody>
      </p:sp>
      <p:pic>
        <p:nvPicPr>
          <p:cNvPr id="75780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9375" y="3438525"/>
            <a:ext cx="3810000" cy="305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5781" name="AutoShape 16"/>
          <p:cNvSpPr>
            <a:spLocks noChangeArrowheads="1"/>
          </p:cNvSpPr>
          <p:nvPr/>
        </p:nvSpPr>
        <p:spPr bwMode="auto">
          <a:xfrm rot="-893700">
            <a:off x="4794250" y="4819650"/>
            <a:ext cx="2270125" cy="1943100"/>
          </a:xfrm>
          <a:prstGeom prst="irregularSeal1">
            <a:avLst/>
          </a:prstGeom>
          <a:solidFill>
            <a:srgbClr val="99CCFF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IE" b="1">
                <a:solidFill>
                  <a:schemeClr val="accent2"/>
                </a:solidFill>
              </a:rPr>
              <a:t>5.1 Megapixels</a:t>
            </a:r>
            <a:endParaRPr lang="en-US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b="12932"/>
          <a:stretch>
            <a:fillRect/>
          </a:stretch>
        </p:blipFill>
        <p:spPr bwMode="auto">
          <a:xfrm>
            <a:off x="322263" y="1735138"/>
            <a:ext cx="8721725" cy="413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7828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7829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830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79875" name="Picture 6"/>
          <p:cNvPicPr>
            <a:picLocks noChangeAspect="1" noChangeArrowheads="1"/>
          </p:cNvPicPr>
          <p:nvPr/>
        </p:nvPicPr>
        <p:blipFill>
          <a:blip r:embed="rId3"/>
          <a:srcRect r="66553" b="60080"/>
          <a:stretch>
            <a:fillRect/>
          </a:stretch>
        </p:blipFill>
        <p:spPr bwMode="auto">
          <a:xfrm>
            <a:off x="2100649" y="1523385"/>
            <a:ext cx="4930217" cy="483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9876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9877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878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81923" name="Picture 6"/>
          <p:cNvPicPr>
            <a:picLocks noChangeAspect="1" noChangeArrowheads="1"/>
          </p:cNvPicPr>
          <p:nvPr/>
        </p:nvPicPr>
        <p:blipFill>
          <a:blip r:embed="rId3"/>
          <a:srcRect l="33623" r="33365" b="60080"/>
          <a:stretch>
            <a:fillRect/>
          </a:stretch>
        </p:blipFill>
        <p:spPr bwMode="auto">
          <a:xfrm>
            <a:off x="1933575" y="1366838"/>
            <a:ext cx="5276850" cy="52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1924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1925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926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83971" name="Picture 6"/>
          <p:cNvPicPr>
            <a:picLocks noChangeAspect="1" noChangeArrowheads="1"/>
          </p:cNvPicPr>
          <p:nvPr/>
        </p:nvPicPr>
        <p:blipFill>
          <a:blip r:embed="rId3"/>
          <a:srcRect l="66635" r="-177" b="60080"/>
          <a:stretch>
            <a:fillRect/>
          </a:stretch>
        </p:blipFill>
        <p:spPr bwMode="auto">
          <a:xfrm>
            <a:off x="1919288" y="1381125"/>
            <a:ext cx="5362575" cy="524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3972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3973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974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86019" name="Picture 6"/>
          <p:cNvPicPr>
            <a:picLocks noChangeAspect="1" noChangeArrowheads="1"/>
          </p:cNvPicPr>
          <p:nvPr/>
        </p:nvPicPr>
        <p:blipFill>
          <a:blip r:embed="rId3"/>
          <a:srcRect l="32" t="40305" r="66490" b="19405"/>
          <a:stretch>
            <a:fillRect/>
          </a:stretch>
        </p:blipFill>
        <p:spPr bwMode="auto">
          <a:xfrm>
            <a:off x="1889125" y="1382713"/>
            <a:ext cx="5353050" cy="529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6020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6021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022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88067" name="Picture 6"/>
          <p:cNvPicPr>
            <a:picLocks noChangeAspect="1" noChangeArrowheads="1"/>
          </p:cNvPicPr>
          <p:nvPr/>
        </p:nvPicPr>
        <p:blipFill>
          <a:blip r:embed="rId3"/>
          <a:srcRect l="33405" t="40305" r="33229" b="19405"/>
          <a:stretch>
            <a:fillRect/>
          </a:stretch>
        </p:blipFill>
        <p:spPr bwMode="auto">
          <a:xfrm>
            <a:off x="1912938" y="1411288"/>
            <a:ext cx="5334000" cy="529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8068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8069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070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Structure Of The Human Eye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IE" dirty="0">
                <a:ea typeface="ＭＳ Ｐゴシック" pitchFamily="-110" charset="-128"/>
              </a:rPr>
              <a:t>The lens focuses light from objects onto the retina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dirty="0">
                <a:ea typeface="ＭＳ Ｐゴシック" pitchFamily="-110" charset="-128"/>
              </a:rPr>
              <a:t>The retina is covered with </a:t>
            </a:r>
            <a:br>
              <a:rPr lang="en-IE" dirty="0">
                <a:ea typeface="ＭＳ Ｐゴシック" pitchFamily="-110" charset="-128"/>
              </a:rPr>
            </a:br>
            <a:r>
              <a:rPr lang="en-IE" dirty="0">
                <a:ea typeface="ＭＳ Ｐゴシック" pitchFamily="-110" charset="-128"/>
              </a:rPr>
              <a:t>light receptors called </a:t>
            </a:r>
            <a:br>
              <a:rPr lang="en-IE" dirty="0">
                <a:ea typeface="ＭＳ Ｐゴシック" pitchFamily="-110" charset="-128"/>
              </a:rPr>
            </a:br>
            <a:r>
              <a:rPr lang="en-IE" i="1" dirty="0">
                <a:ea typeface="ＭＳ Ｐゴシック" pitchFamily="-110" charset="-128"/>
              </a:rPr>
              <a:t>cones</a:t>
            </a:r>
            <a:r>
              <a:rPr lang="en-IE" dirty="0">
                <a:ea typeface="ＭＳ Ｐゴシック" pitchFamily="-110" charset="-128"/>
              </a:rPr>
              <a:t> (6-7 million) and</a:t>
            </a:r>
            <a:br>
              <a:rPr lang="en-IE" dirty="0">
                <a:ea typeface="ＭＳ Ｐゴシック" pitchFamily="-110" charset="-128"/>
              </a:rPr>
            </a:br>
            <a:r>
              <a:rPr lang="en-IE" i="1" dirty="0">
                <a:ea typeface="ＭＳ Ｐゴシック" pitchFamily="-110" charset="-128"/>
              </a:rPr>
              <a:t>rods</a:t>
            </a:r>
            <a:r>
              <a:rPr lang="en-IE" dirty="0">
                <a:ea typeface="ＭＳ Ｐゴシック" pitchFamily="-110" charset="-128"/>
              </a:rPr>
              <a:t> (75-150 million)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dirty="0">
                <a:ea typeface="ＭＳ Ｐゴシック" pitchFamily="-110" charset="-128"/>
              </a:rPr>
              <a:t>Cones are concentrated </a:t>
            </a:r>
            <a:br>
              <a:rPr lang="en-IE" dirty="0">
                <a:ea typeface="ＭＳ Ｐゴシック" pitchFamily="-110" charset="-128"/>
              </a:rPr>
            </a:br>
            <a:r>
              <a:rPr lang="en-IE" dirty="0">
                <a:ea typeface="ＭＳ Ｐゴシック" pitchFamily="-110" charset="-128"/>
              </a:rPr>
              <a:t>around the fovea and are </a:t>
            </a:r>
            <a:br>
              <a:rPr lang="en-IE" dirty="0">
                <a:ea typeface="ＭＳ Ｐゴシック" pitchFamily="-110" charset="-128"/>
              </a:rPr>
            </a:br>
            <a:r>
              <a:rPr lang="en-IE" dirty="0">
                <a:ea typeface="ＭＳ Ｐゴシック" pitchFamily="-110" charset="-128"/>
              </a:rPr>
              <a:t>very sensitive to colour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dirty="0">
                <a:ea typeface="ＭＳ Ｐゴシック" pitchFamily="-110" charset="-128"/>
              </a:rPr>
              <a:t>Rods are more spread out </a:t>
            </a:r>
            <a:br>
              <a:rPr lang="en-IE" dirty="0">
                <a:ea typeface="ＭＳ Ｐゴシック" pitchFamily="-110" charset="-128"/>
              </a:rPr>
            </a:br>
            <a:r>
              <a:rPr lang="en-IE" dirty="0">
                <a:ea typeface="ＭＳ Ｐゴシック" pitchFamily="-110" charset="-128"/>
              </a:rPr>
              <a:t>and are sensitive to low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IE" dirty="0">
                <a:ea typeface="ＭＳ Ｐゴシック" pitchFamily="-110" charset="-128"/>
              </a:rPr>
              <a:t>levels of illumination</a:t>
            </a:r>
            <a:endParaRPr lang="en-US" dirty="0">
              <a:ea typeface="ＭＳ Ｐゴシック" pitchFamily="-110" charset="-128"/>
            </a:endParaRPr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3"/>
          <a:srcRect r="25061"/>
          <a:stretch>
            <a:fillRect/>
          </a:stretch>
        </p:blipFill>
        <p:spPr bwMode="auto">
          <a:xfrm>
            <a:off x="4547288" y="2109695"/>
            <a:ext cx="4263080" cy="417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09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21510" name="Picture 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1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90115" name="Picture 6"/>
          <p:cNvPicPr>
            <a:picLocks noChangeAspect="1" noChangeArrowheads="1"/>
          </p:cNvPicPr>
          <p:nvPr/>
        </p:nvPicPr>
        <p:blipFill>
          <a:blip r:embed="rId3"/>
          <a:srcRect l="66594" t="40305" r="-313" b="19405"/>
          <a:stretch>
            <a:fillRect/>
          </a:stretch>
        </p:blipFill>
        <p:spPr bwMode="auto">
          <a:xfrm>
            <a:off x="1870075" y="1354138"/>
            <a:ext cx="5391150" cy="5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0116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90117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118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92163" name="Rectangle 20"/>
          <p:cNvSpPr>
            <a:spLocks noGrp="1" noChangeArrowheads="1"/>
          </p:cNvSpPr>
          <p:nvPr>
            <p:ph sz="quarter" idx="1"/>
          </p:nvPr>
        </p:nvSpPr>
        <p:spPr>
          <a:noFill/>
        </p:spPr>
        <p:txBody>
          <a:bodyPr/>
          <a:lstStyle/>
          <a:p>
            <a:pPr marL="0" indent="0" eaLnBrk="1" hangingPunct="1"/>
            <a:r>
              <a:rPr lang="en-IE" i="1">
                <a:ea typeface="ＭＳ Ｐゴシック" pitchFamily="-110" charset="-128"/>
              </a:rPr>
              <a:t>Intensity level resolution</a:t>
            </a:r>
            <a:r>
              <a:rPr lang="en-IE">
                <a:ea typeface="ＭＳ Ｐゴシック" pitchFamily="-110" charset="-128"/>
              </a:rPr>
              <a:t> refers to the number of intensity levels used to represent the image</a:t>
            </a:r>
          </a:p>
          <a:p>
            <a:pPr lvl="1" eaLnBrk="1" hangingPunct="1"/>
            <a:r>
              <a:rPr lang="en-IE" sz="2400">
                <a:ea typeface="ＭＳ Ｐゴシック" pitchFamily="-110" charset="-128"/>
              </a:rPr>
              <a:t>The more intensity levels used, the finer the level of detail discernable in an image</a:t>
            </a:r>
          </a:p>
          <a:p>
            <a:pPr lvl="1" eaLnBrk="1" hangingPunct="1"/>
            <a:r>
              <a:rPr lang="en-IE" sz="2400">
                <a:ea typeface="ＭＳ Ｐゴシック" pitchFamily="-110" charset="-128"/>
              </a:rPr>
              <a:t>Intensity level resolution is usually given in terms of the number of bits used to store each intensity level</a:t>
            </a:r>
            <a:endParaRPr lang="en-US" sz="2400">
              <a:ea typeface="ＭＳ Ｐゴシック" pitchFamily="-110" charset="-128"/>
            </a:endParaRPr>
          </a:p>
        </p:txBody>
      </p:sp>
      <p:sp>
        <p:nvSpPr>
          <p:cNvPr id="92164" name="Rectangle 22" descr="3"/>
          <p:cNvSpPr>
            <a:spLocks noChangeArrowheads="1"/>
          </p:cNvSpPr>
          <p:nvPr/>
        </p:nvSpPr>
        <p:spPr bwMode="auto">
          <a:xfrm>
            <a:off x="1104900" y="4543425"/>
            <a:ext cx="2325688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Number of Bits</a:t>
            </a:r>
            <a:endParaRPr lang="en-US" sz="1600" b="1"/>
          </a:p>
        </p:txBody>
      </p:sp>
      <p:sp>
        <p:nvSpPr>
          <p:cNvPr id="92165" name="Rectangle 23" descr="4"/>
          <p:cNvSpPr>
            <a:spLocks noChangeArrowheads="1"/>
          </p:cNvSpPr>
          <p:nvPr/>
        </p:nvSpPr>
        <p:spPr bwMode="auto">
          <a:xfrm>
            <a:off x="3430588" y="4543425"/>
            <a:ext cx="2325687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Number of Intensity Levels</a:t>
            </a:r>
            <a:endParaRPr lang="en-US" sz="1600" b="1"/>
          </a:p>
        </p:txBody>
      </p:sp>
      <p:sp>
        <p:nvSpPr>
          <p:cNvPr id="92166" name="Rectangle 24" descr="5"/>
          <p:cNvSpPr>
            <a:spLocks noChangeArrowheads="1"/>
          </p:cNvSpPr>
          <p:nvPr/>
        </p:nvSpPr>
        <p:spPr bwMode="auto">
          <a:xfrm>
            <a:off x="5756275" y="4543425"/>
            <a:ext cx="2325688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Examples</a:t>
            </a:r>
            <a:endParaRPr lang="en-US" sz="1600" b="1"/>
          </a:p>
        </p:txBody>
      </p:sp>
      <p:sp>
        <p:nvSpPr>
          <p:cNvPr id="92167" name="Rectangle 25" descr="6"/>
          <p:cNvSpPr>
            <a:spLocks noChangeArrowheads="1"/>
          </p:cNvSpPr>
          <p:nvPr/>
        </p:nvSpPr>
        <p:spPr bwMode="auto">
          <a:xfrm>
            <a:off x="1104900" y="512286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</a:t>
            </a:r>
            <a:endParaRPr lang="en-US" sz="1600"/>
          </a:p>
        </p:txBody>
      </p:sp>
      <p:sp>
        <p:nvSpPr>
          <p:cNvPr id="92168" name="Rectangle 26" descr="7"/>
          <p:cNvSpPr>
            <a:spLocks noChangeArrowheads="1"/>
          </p:cNvSpPr>
          <p:nvPr/>
        </p:nvSpPr>
        <p:spPr bwMode="auto">
          <a:xfrm>
            <a:off x="3430588" y="5122863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2</a:t>
            </a:r>
            <a:endParaRPr lang="en-US" sz="1600"/>
          </a:p>
        </p:txBody>
      </p:sp>
      <p:sp>
        <p:nvSpPr>
          <p:cNvPr id="92169" name="Rectangle 27" descr="8"/>
          <p:cNvSpPr>
            <a:spLocks noChangeArrowheads="1"/>
          </p:cNvSpPr>
          <p:nvPr/>
        </p:nvSpPr>
        <p:spPr bwMode="auto">
          <a:xfrm>
            <a:off x="5756275" y="512286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0, 1</a:t>
            </a:r>
            <a:endParaRPr lang="en-US" sz="1600"/>
          </a:p>
        </p:txBody>
      </p:sp>
      <p:sp>
        <p:nvSpPr>
          <p:cNvPr id="92170" name="Rectangle 28" descr="9"/>
          <p:cNvSpPr>
            <a:spLocks noChangeArrowheads="1"/>
          </p:cNvSpPr>
          <p:nvPr/>
        </p:nvSpPr>
        <p:spPr bwMode="auto">
          <a:xfrm>
            <a:off x="1104900" y="5457825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2</a:t>
            </a:r>
            <a:endParaRPr lang="en-US" sz="1600"/>
          </a:p>
        </p:txBody>
      </p:sp>
      <p:sp>
        <p:nvSpPr>
          <p:cNvPr id="92171" name="Rectangle 29" descr="10"/>
          <p:cNvSpPr>
            <a:spLocks noChangeArrowheads="1"/>
          </p:cNvSpPr>
          <p:nvPr/>
        </p:nvSpPr>
        <p:spPr bwMode="auto">
          <a:xfrm>
            <a:off x="3430588" y="5457825"/>
            <a:ext cx="232568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4</a:t>
            </a:r>
            <a:endParaRPr lang="en-US" sz="1600"/>
          </a:p>
        </p:txBody>
      </p:sp>
      <p:sp>
        <p:nvSpPr>
          <p:cNvPr id="92172" name="Rectangle 30" descr="11"/>
          <p:cNvSpPr>
            <a:spLocks noChangeArrowheads="1"/>
          </p:cNvSpPr>
          <p:nvPr/>
        </p:nvSpPr>
        <p:spPr bwMode="auto">
          <a:xfrm>
            <a:off x="5756275" y="5457825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00, 01, 10, 11</a:t>
            </a:r>
            <a:endParaRPr lang="en-US" sz="1600"/>
          </a:p>
        </p:txBody>
      </p:sp>
      <p:sp>
        <p:nvSpPr>
          <p:cNvPr id="92173" name="Rectangle 31" descr="12"/>
          <p:cNvSpPr>
            <a:spLocks noChangeArrowheads="1"/>
          </p:cNvSpPr>
          <p:nvPr/>
        </p:nvSpPr>
        <p:spPr bwMode="auto">
          <a:xfrm>
            <a:off x="1104900" y="5792788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4</a:t>
            </a:r>
            <a:endParaRPr lang="en-US" sz="1600"/>
          </a:p>
        </p:txBody>
      </p:sp>
      <p:sp>
        <p:nvSpPr>
          <p:cNvPr id="92174" name="Rectangle 32" descr="13"/>
          <p:cNvSpPr>
            <a:spLocks noChangeArrowheads="1"/>
          </p:cNvSpPr>
          <p:nvPr/>
        </p:nvSpPr>
        <p:spPr bwMode="auto">
          <a:xfrm>
            <a:off x="3430588" y="5792788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16</a:t>
            </a:r>
            <a:endParaRPr lang="en-US" sz="1600"/>
          </a:p>
        </p:txBody>
      </p:sp>
      <p:sp>
        <p:nvSpPr>
          <p:cNvPr id="92175" name="Rectangle 33" descr="14"/>
          <p:cNvSpPr>
            <a:spLocks noChangeArrowheads="1"/>
          </p:cNvSpPr>
          <p:nvPr/>
        </p:nvSpPr>
        <p:spPr bwMode="auto">
          <a:xfrm>
            <a:off x="5756275" y="5792788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0000, 0101, 1111</a:t>
            </a:r>
            <a:endParaRPr lang="en-US" sz="1600"/>
          </a:p>
        </p:txBody>
      </p:sp>
      <p:sp>
        <p:nvSpPr>
          <p:cNvPr id="92176" name="Rectangle 54" descr="15"/>
          <p:cNvSpPr>
            <a:spLocks noChangeArrowheads="1"/>
          </p:cNvSpPr>
          <p:nvPr/>
        </p:nvSpPr>
        <p:spPr bwMode="auto">
          <a:xfrm>
            <a:off x="1104900" y="6127750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8</a:t>
            </a:r>
            <a:endParaRPr lang="en-US" sz="1600"/>
          </a:p>
        </p:txBody>
      </p:sp>
      <p:sp>
        <p:nvSpPr>
          <p:cNvPr id="92177" name="Rectangle 56" descr="16"/>
          <p:cNvSpPr>
            <a:spLocks noChangeArrowheads="1"/>
          </p:cNvSpPr>
          <p:nvPr/>
        </p:nvSpPr>
        <p:spPr bwMode="auto">
          <a:xfrm>
            <a:off x="3430588" y="6127750"/>
            <a:ext cx="232568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256</a:t>
            </a:r>
            <a:endParaRPr lang="en-US" sz="1600"/>
          </a:p>
        </p:txBody>
      </p:sp>
      <p:sp>
        <p:nvSpPr>
          <p:cNvPr id="92178" name="Rectangle 58" descr="17"/>
          <p:cNvSpPr>
            <a:spLocks noChangeArrowheads="1"/>
          </p:cNvSpPr>
          <p:nvPr/>
        </p:nvSpPr>
        <p:spPr bwMode="auto">
          <a:xfrm>
            <a:off x="5756275" y="6127750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00110011, 01010101</a:t>
            </a:r>
            <a:endParaRPr lang="en-US" sz="1600"/>
          </a:p>
        </p:txBody>
      </p:sp>
      <p:sp>
        <p:nvSpPr>
          <p:cNvPr id="92179" name="Rectangle 34" descr="18"/>
          <p:cNvSpPr>
            <a:spLocks noChangeArrowheads="1"/>
          </p:cNvSpPr>
          <p:nvPr/>
        </p:nvSpPr>
        <p:spPr bwMode="auto">
          <a:xfrm>
            <a:off x="1104900" y="646271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16</a:t>
            </a:r>
            <a:endParaRPr lang="en-US" sz="1600"/>
          </a:p>
        </p:txBody>
      </p:sp>
      <p:sp>
        <p:nvSpPr>
          <p:cNvPr id="92180" name="Rectangle 35" descr="19"/>
          <p:cNvSpPr>
            <a:spLocks noChangeArrowheads="1"/>
          </p:cNvSpPr>
          <p:nvPr/>
        </p:nvSpPr>
        <p:spPr bwMode="auto">
          <a:xfrm>
            <a:off x="3430588" y="6462713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65,536</a:t>
            </a:r>
            <a:endParaRPr lang="en-US" sz="1600"/>
          </a:p>
        </p:txBody>
      </p:sp>
      <p:sp>
        <p:nvSpPr>
          <p:cNvPr id="92181" name="Rectangle 36" descr="20"/>
          <p:cNvSpPr>
            <a:spLocks noChangeArrowheads="1"/>
          </p:cNvSpPr>
          <p:nvPr/>
        </p:nvSpPr>
        <p:spPr bwMode="auto">
          <a:xfrm>
            <a:off x="5756275" y="646271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1010101010101010</a:t>
            </a:r>
            <a:endParaRPr lang="en-US" sz="1600"/>
          </a:p>
        </p:txBody>
      </p:sp>
      <p:sp>
        <p:nvSpPr>
          <p:cNvPr id="92182" name="Line 37"/>
          <p:cNvSpPr>
            <a:spLocks noChangeShapeType="1"/>
          </p:cNvSpPr>
          <p:nvPr/>
        </p:nvSpPr>
        <p:spPr bwMode="auto">
          <a:xfrm>
            <a:off x="1104900" y="4543425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3" name="Line 39"/>
          <p:cNvSpPr>
            <a:spLocks noChangeShapeType="1"/>
          </p:cNvSpPr>
          <p:nvPr/>
        </p:nvSpPr>
        <p:spPr bwMode="auto">
          <a:xfrm>
            <a:off x="1104900" y="5457825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4" name="Line 40"/>
          <p:cNvSpPr>
            <a:spLocks noChangeShapeType="1"/>
          </p:cNvSpPr>
          <p:nvPr/>
        </p:nvSpPr>
        <p:spPr bwMode="auto">
          <a:xfrm>
            <a:off x="1104900" y="5792788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5" name="Line 41"/>
          <p:cNvSpPr>
            <a:spLocks noChangeShapeType="1"/>
          </p:cNvSpPr>
          <p:nvPr/>
        </p:nvSpPr>
        <p:spPr bwMode="auto">
          <a:xfrm>
            <a:off x="1104900" y="6127750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6" name="Line 42"/>
          <p:cNvSpPr>
            <a:spLocks noChangeShapeType="1"/>
          </p:cNvSpPr>
          <p:nvPr/>
        </p:nvSpPr>
        <p:spPr bwMode="auto">
          <a:xfrm>
            <a:off x="1104900" y="6797675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7" name="Line 43"/>
          <p:cNvSpPr>
            <a:spLocks noChangeShapeType="1"/>
          </p:cNvSpPr>
          <p:nvPr/>
        </p:nvSpPr>
        <p:spPr bwMode="auto">
          <a:xfrm>
            <a:off x="1104900" y="4543425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8" name="Line 44"/>
          <p:cNvSpPr>
            <a:spLocks noChangeShapeType="1"/>
          </p:cNvSpPr>
          <p:nvPr/>
        </p:nvSpPr>
        <p:spPr bwMode="auto">
          <a:xfrm>
            <a:off x="3430588" y="4543425"/>
            <a:ext cx="0" cy="2254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9" name="Line 45"/>
          <p:cNvSpPr>
            <a:spLocks noChangeShapeType="1"/>
          </p:cNvSpPr>
          <p:nvPr/>
        </p:nvSpPr>
        <p:spPr bwMode="auto">
          <a:xfrm>
            <a:off x="5756275" y="4543425"/>
            <a:ext cx="0" cy="2254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90" name="Line 46"/>
          <p:cNvSpPr>
            <a:spLocks noChangeShapeType="1"/>
          </p:cNvSpPr>
          <p:nvPr/>
        </p:nvSpPr>
        <p:spPr bwMode="auto">
          <a:xfrm>
            <a:off x="8081963" y="4543425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91" name="Line 55"/>
          <p:cNvSpPr>
            <a:spLocks noChangeShapeType="1"/>
          </p:cNvSpPr>
          <p:nvPr/>
        </p:nvSpPr>
        <p:spPr bwMode="auto">
          <a:xfrm>
            <a:off x="1104900" y="6462713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92" name="Line 38"/>
          <p:cNvSpPr>
            <a:spLocks noChangeShapeType="1"/>
          </p:cNvSpPr>
          <p:nvPr/>
        </p:nvSpPr>
        <p:spPr bwMode="auto">
          <a:xfrm>
            <a:off x="1104900" y="5122863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0" charset="-128"/>
              </a:rPr>
              <a:t>Saturation &amp; Noise</a:t>
            </a:r>
          </a:p>
        </p:txBody>
      </p:sp>
      <p:pic>
        <p:nvPicPr>
          <p:cNvPr id="11264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2963" y="1492250"/>
            <a:ext cx="4914900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644" name="Group 1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12645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646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Resolution: How Much Is Enough?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33500"/>
            <a:ext cx="8229600" cy="5297488"/>
          </a:xfrm>
        </p:spPr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The big question with resolution is always </a:t>
            </a:r>
            <a:r>
              <a:rPr lang="en-IE" i="1">
                <a:ea typeface="ＭＳ Ｐゴシック" pitchFamily="-110" charset="-128"/>
              </a:rPr>
              <a:t>how much is enough</a:t>
            </a:r>
            <a:r>
              <a:rPr lang="en-IE">
                <a:ea typeface="ＭＳ Ｐゴシック" pitchFamily="-110" charset="-128"/>
              </a:rPr>
              <a:t>?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This all depends on what is in the image and what you would like to do with it</a:t>
            </a:r>
          </a:p>
          <a:p>
            <a:pPr lvl="1" eaLnBrk="1" hangingPunct="1"/>
            <a:r>
              <a:rPr lang="en-IE">
                <a:ea typeface="ＭＳ Ｐゴシック" pitchFamily="-110" charset="-128"/>
              </a:rPr>
              <a:t>Key questions include</a:t>
            </a:r>
          </a:p>
          <a:p>
            <a:pPr lvl="2" eaLnBrk="1" hangingPunct="1"/>
            <a:r>
              <a:rPr lang="en-IE">
                <a:ea typeface="ＭＳ Ｐゴシック" pitchFamily="-110" charset="-128"/>
              </a:rPr>
              <a:t>Does the image look aesthetically pleasing?</a:t>
            </a:r>
          </a:p>
          <a:p>
            <a:pPr lvl="2" eaLnBrk="1" hangingPunct="1"/>
            <a:r>
              <a:rPr lang="en-IE">
                <a:ea typeface="ＭＳ Ｐゴシック" pitchFamily="-110" charset="-128"/>
              </a:rPr>
              <a:t>Can you see what you need to see within the image?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IE" sz="3600" dirty="0">
                <a:ea typeface="ＭＳ Ｐゴシック" pitchFamily="-110" charset="-128"/>
              </a:rPr>
              <a:t>Resolution: How Much Is Enough? (cont…)</a:t>
            </a:r>
            <a:endParaRPr lang="en-US" sz="3600" dirty="0">
              <a:ea typeface="ＭＳ Ｐゴシック" pitchFamily="-110" charset="-128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4556125"/>
            <a:ext cx="8229600" cy="2063750"/>
          </a:xfrm>
        </p:spPr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The picture on the right is fine for counting the number of cars, but not for reading the number plate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0" y="1814513"/>
            <a:ext cx="3206750" cy="2406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5717" name="Picture 5" descr="ca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10138" y="1811338"/>
            <a:ext cx="322897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grpSp>
        <p:nvGrpSpPr>
          <p:cNvPr id="117763" name="Group 1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17768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7769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17764" name="Picture 3"/>
          <p:cNvPicPr>
            <a:picLocks noChangeAspect="1" noChangeArrowheads="1"/>
          </p:cNvPicPr>
          <p:nvPr/>
        </p:nvPicPr>
        <p:blipFill>
          <a:blip r:embed="rId4"/>
          <a:srcRect b="24730"/>
          <a:stretch>
            <a:fillRect/>
          </a:stretch>
        </p:blipFill>
        <p:spPr bwMode="auto">
          <a:xfrm>
            <a:off x="284163" y="2244725"/>
            <a:ext cx="8831262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5" name="Text Box 9"/>
          <p:cNvSpPr txBox="1">
            <a:spLocks noChangeArrowheads="1"/>
          </p:cNvSpPr>
          <p:nvPr/>
        </p:nvSpPr>
        <p:spPr bwMode="auto">
          <a:xfrm>
            <a:off x="1090613" y="5187950"/>
            <a:ext cx="126365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Low Detail</a:t>
            </a:r>
            <a:endParaRPr lang="en-US"/>
          </a:p>
        </p:txBody>
      </p:sp>
      <p:sp>
        <p:nvSpPr>
          <p:cNvPr id="117766" name="Text Box 9"/>
          <p:cNvSpPr txBox="1">
            <a:spLocks noChangeArrowheads="1"/>
          </p:cNvSpPr>
          <p:nvPr/>
        </p:nvSpPr>
        <p:spPr bwMode="auto">
          <a:xfrm>
            <a:off x="3736975" y="5187950"/>
            <a:ext cx="1660525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/>
              <a:t>Medium Detail</a:t>
            </a:r>
            <a:endParaRPr lang="en-US"/>
          </a:p>
        </p:txBody>
      </p:sp>
      <p:sp>
        <p:nvSpPr>
          <p:cNvPr id="117767" name="Text Box 9"/>
          <p:cNvSpPr txBox="1">
            <a:spLocks noChangeArrowheads="1"/>
          </p:cNvSpPr>
          <p:nvPr/>
        </p:nvSpPr>
        <p:spPr bwMode="auto">
          <a:xfrm>
            <a:off x="7007225" y="5187950"/>
            <a:ext cx="131445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/>
              <a:t>High Detail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grpSp>
        <p:nvGrpSpPr>
          <p:cNvPr id="119811" name="Group 1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19813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814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19812" name="Picture 3"/>
          <p:cNvPicPr>
            <a:picLocks noChangeAspect="1" noChangeArrowheads="1"/>
          </p:cNvPicPr>
          <p:nvPr/>
        </p:nvPicPr>
        <p:blipFill>
          <a:blip r:embed="rId4"/>
          <a:srcRect r="66786" b="24730"/>
          <a:stretch>
            <a:fillRect/>
          </a:stretch>
        </p:blipFill>
        <p:spPr bwMode="auto">
          <a:xfrm>
            <a:off x="1808163" y="1250950"/>
            <a:ext cx="5572125" cy="562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grpSp>
        <p:nvGrpSpPr>
          <p:cNvPr id="121859" name="Group 1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21861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862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1860" name="Picture 3"/>
          <p:cNvPicPr>
            <a:picLocks noChangeAspect="1" noChangeArrowheads="1"/>
          </p:cNvPicPr>
          <p:nvPr/>
        </p:nvPicPr>
        <p:blipFill>
          <a:blip r:embed="rId4"/>
          <a:srcRect l="33215" r="32887" b="24730"/>
          <a:stretch>
            <a:fillRect/>
          </a:stretch>
        </p:blipFill>
        <p:spPr bwMode="auto">
          <a:xfrm>
            <a:off x="1720850" y="1236663"/>
            <a:ext cx="5688013" cy="562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grpSp>
        <p:nvGrpSpPr>
          <p:cNvPr id="123907" name="Group 1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23909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910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3908" name="Picture 3"/>
          <p:cNvPicPr>
            <a:picLocks noChangeAspect="1" noChangeArrowheads="1"/>
          </p:cNvPicPr>
          <p:nvPr/>
        </p:nvPicPr>
        <p:blipFill>
          <a:blip r:embed="rId4"/>
          <a:srcRect l="66440" r="-507" b="24730"/>
          <a:stretch>
            <a:fillRect/>
          </a:stretch>
        </p:blipFill>
        <p:spPr bwMode="auto">
          <a:xfrm>
            <a:off x="1720850" y="1236663"/>
            <a:ext cx="5715000" cy="562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Summary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dirty="0">
                <a:ea typeface="ＭＳ Ｐゴシック" pitchFamily="-110" charset="-128"/>
              </a:rPr>
              <a:t>We have looked at:</a:t>
            </a:r>
          </a:p>
          <a:p>
            <a:pPr lvl="1" eaLnBrk="1" hangingPunct="1"/>
            <a:r>
              <a:rPr lang="en-IE" dirty="0">
                <a:ea typeface="ＭＳ Ｐゴシック" pitchFamily="-110" charset="-128"/>
              </a:rPr>
              <a:t>Human visual system</a:t>
            </a:r>
          </a:p>
          <a:p>
            <a:pPr lvl="1" eaLnBrk="1" hangingPunct="1"/>
            <a:r>
              <a:rPr lang="en-IE" dirty="0">
                <a:ea typeface="ＭＳ Ｐゴシック" pitchFamily="-110" charset="-128"/>
              </a:rPr>
              <a:t>Light and the electromagnetic spectrum</a:t>
            </a:r>
          </a:p>
          <a:p>
            <a:pPr lvl="1" eaLnBrk="1" hangingPunct="1"/>
            <a:r>
              <a:rPr lang="en-IE" dirty="0">
                <a:ea typeface="ＭＳ Ｐゴシック" pitchFamily="-110" charset="-128"/>
              </a:rPr>
              <a:t>Image representation</a:t>
            </a:r>
          </a:p>
          <a:p>
            <a:pPr lvl="1" eaLnBrk="1" hangingPunct="1"/>
            <a:r>
              <a:rPr lang="en-IE" dirty="0">
                <a:ea typeface="ＭＳ Ｐゴシック" pitchFamily="-110" charset="-128"/>
              </a:rPr>
              <a:t>Image sensing and acquisition</a:t>
            </a:r>
          </a:p>
          <a:p>
            <a:pPr lvl="1" eaLnBrk="1" hangingPunct="1"/>
            <a:r>
              <a:rPr lang="en-IE" dirty="0">
                <a:ea typeface="ＭＳ Ｐゴシック" pitchFamily="-110" charset="-128"/>
              </a:rPr>
              <a:t>Sampling, quantisation and resolution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Blind-Spot Experiment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dirty="0">
                <a:ea typeface="ＭＳ Ｐゴシック" pitchFamily="-110" charset="-128"/>
              </a:rPr>
              <a:t>Draw an image similar to that below on a piece of paper (the dot and cross are about 6 inches apart)</a:t>
            </a:r>
          </a:p>
          <a:p>
            <a:pPr marL="0" indent="0" eaLnBrk="1" hangingPunct="1"/>
            <a:endParaRPr lang="en-IE" dirty="0">
              <a:ea typeface="ＭＳ Ｐゴシック" pitchFamily="-110" charset="-128"/>
            </a:endParaRPr>
          </a:p>
          <a:p>
            <a:pPr marL="0" indent="0" eaLnBrk="1" hangingPunct="1"/>
            <a:endParaRPr lang="en-IE" dirty="0">
              <a:ea typeface="ＭＳ Ｐゴシック" pitchFamily="-110" charset="-128"/>
            </a:endParaRPr>
          </a:p>
          <a:p>
            <a:pPr marL="0" indent="0" eaLnBrk="1" hangingPunct="1"/>
            <a:r>
              <a:rPr lang="en-IE" dirty="0">
                <a:ea typeface="ＭＳ Ｐゴシック" pitchFamily="-110" charset="-128"/>
              </a:rPr>
              <a:t>Close your right eye and focus on the cross with your left eye</a:t>
            </a:r>
          </a:p>
          <a:p>
            <a:pPr marL="0" indent="0" eaLnBrk="1" hangingPunct="1"/>
            <a:r>
              <a:rPr lang="en-IE" dirty="0">
                <a:ea typeface="ＭＳ Ｐゴシック" pitchFamily="-110" charset="-128"/>
              </a:rPr>
              <a:t>Hold the image about 20 inches away from your face and move it slowly towards you</a:t>
            </a:r>
          </a:p>
          <a:p>
            <a:pPr marL="0" indent="0" eaLnBrk="1" hangingPunct="1"/>
            <a:r>
              <a:rPr lang="en-IE" dirty="0">
                <a:ea typeface="ＭＳ Ｐゴシック" pitchFamily="-110" charset="-128"/>
              </a:rPr>
              <a:t>The dot should disappear!</a:t>
            </a:r>
            <a:endParaRPr lang="en-US" dirty="0">
              <a:ea typeface="ＭＳ Ｐゴシック" pitchFamily="-110" charset="-128"/>
            </a:endParaRPr>
          </a:p>
        </p:txBody>
      </p:sp>
      <p:pic>
        <p:nvPicPr>
          <p:cNvPr id="23556" name="Picture 5" descr="o                                  +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308" y="2528112"/>
            <a:ext cx="5899150" cy="741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2"/>
          <p:cNvSpPr>
            <a:spLocks noChangeArrowheads="1"/>
          </p:cNvSpPr>
          <p:nvPr/>
        </p:nvSpPr>
        <p:spPr bwMode="auto">
          <a:xfrm>
            <a:off x="0" y="0"/>
            <a:ext cx="1452563" cy="13874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pic>
        <p:nvPicPr>
          <p:cNvPr id="25603" name="Picture 4" descr="o                                  +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813" y="246063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4" name="Picture 5" descr="o                                  +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813" y="1182688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5" name="Picture 6" descr="o                                  +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813" y="2119313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6" name="Picture 7" descr="o                                  +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813" y="3055938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7" name="Picture 8" descr="o                                  +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813" y="3992563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8" name="Picture 9" descr="o                                  +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813" y="4929188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9" name="Picture 10" descr="o                                  +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813" y="5865813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10" name="Picture 11" descr="o                                  +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59763" y="458788"/>
            <a:ext cx="741362" cy="589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11" name="Picture 13" descr="o                                  +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8213" y="458788"/>
            <a:ext cx="741362" cy="589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12" name="Picture 14" descr="o                                  +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16663" y="458788"/>
            <a:ext cx="741362" cy="589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Image Formation In The Eye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dirty="0">
                <a:ea typeface="ＭＳ Ｐゴシック" pitchFamily="-110" charset="-128"/>
              </a:rPr>
              <a:t>Muscles within the eye can be used to change the shape of the lens allowing us focus on objects that are near or far away</a:t>
            </a:r>
          </a:p>
          <a:p>
            <a:pPr marL="0" indent="0" eaLnBrk="1" hangingPunct="1"/>
            <a:r>
              <a:rPr lang="en-IE" dirty="0">
                <a:ea typeface="ＭＳ Ｐゴシック" pitchFamily="-110" charset="-128"/>
              </a:rPr>
              <a:t>An image is focused onto the retina causing rods and cones to become excited which ultimately send signals to the brain</a:t>
            </a:r>
            <a:endParaRPr lang="en-US" dirty="0">
              <a:ea typeface="ＭＳ Ｐゴシック" pitchFamily="-110" charset="-128"/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/>
          <a:srcRect l="18150"/>
          <a:stretch>
            <a:fillRect/>
          </a:stretch>
        </p:blipFill>
        <p:spPr bwMode="auto">
          <a:xfrm>
            <a:off x="907876" y="4194734"/>
            <a:ext cx="7009544" cy="208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>
                <a:ea typeface="ＭＳ Ｐゴシック" pitchFamily="-110" charset="-128"/>
              </a:rPr>
              <a:t>Brightness Adaptation &amp; Discrimination</a:t>
            </a:r>
            <a:endParaRPr lang="en-US" sz="3600">
              <a:ea typeface="ＭＳ Ｐゴシック" pitchFamily="-110" charset="-128"/>
            </a:endParaRPr>
          </a:p>
        </p:txBody>
      </p:sp>
      <p:sp>
        <p:nvSpPr>
          <p:cNvPr id="29699" name="Rectangle 1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>
                <a:ea typeface="ＭＳ Ｐゴシック" pitchFamily="-110" charset="-128"/>
              </a:rPr>
              <a:t>The human visual system can perceive approximately 10</a:t>
            </a:r>
            <a:r>
              <a:rPr lang="en-IE" baseline="30000">
                <a:ea typeface="ＭＳ Ｐゴシック" pitchFamily="-110" charset="-128"/>
              </a:rPr>
              <a:t>10</a:t>
            </a:r>
            <a:r>
              <a:rPr lang="en-IE">
                <a:ea typeface="ＭＳ Ｐゴシック" pitchFamily="-110" charset="-128"/>
              </a:rPr>
              <a:t> different light intensity levels</a:t>
            </a:r>
          </a:p>
          <a:p>
            <a:pPr marL="0" indent="0" eaLnBrk="1" hangingPunct="1"/>
            <a:r>
              <a:rPr lang="en-IE">
                <a:ea typeface="ＭＳ Ｐゴシック" pitchFamily="-110" charset="-128"/>
              </a:rPr>
              <a:t>However, at any one time we can only discriminate between a much smaller number – </a:t>
            </a:r>
            <a:r>
              <a:rPr lang="en-IE" i="1">
                <a:ea typeface="ＭＳ Ｐゴシック" pitchFamily="-110" charset="-128"/>
              </a:rPr>
              <a:t>brightness adaptation</a:t>
            </a:r>
          </a:p>
          <a:p>
            <a:pPr marL="0" indent="0" eaLnBrk="1" hangingPunct="1"/>
            <a:r>
              <a:rPr lang="en-IE">
                <a:ea typeface="ＭＳ Ｐゴシック" pitchFamily="-110" charset="-128"/>
              </a:rPr>
              <a:t>Similarly, the </a:t>
            </a:r>
            <a:r>
              <a:rPr lang="en-IE" i="1">
                <a:ea typeface="ＭＳ Ｐゴシック" pitchFamily="-110" charset="-128"/>
              </a:rPr>
              <a:t>perceived intensity</a:t>
            </a:r>
            <a:r>
              <a:rPr lang="en-IE">
                <a:ea typeface="ＭＳ Ｐゴシック" pitchFamily="-110" charset="-128"/>
              </a:rPr>
              <a:t> of a region is related to the light intensities of the regions surrounding it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2800" dirty="0">
                <a:ea typeface="ＭＳ Ｐゴシック" pitchFamily="-110" charset="-128"/>
              </a:rPr>
              <a:t>Brightness Adaptation &amp; Discrimination (cont…)</a:t>
            </a:r>
            <a:endParaRPr lang="en-US" sz="2800" dirty="0">
              <a:ea typeface="ＭＳ Ｐゴシック" pitchFamily="-110" charset="-128"/>
            </a:endParaRPr>
          </a:p>
        </p:txBody>
      </p:sp>
      <p:grpSp>
        <p:nvGrpSpPr>
          <p:cNvPr id="31747" name="Group 30"/>
          <p:cNvGrpSpPr>
            <a:grpSpLocks/>
          </p:cNvGrpSpPr>
          <p:nvPr/>
        </p:nvGrpSpPr>
        <p:grpSpPr bwMode="auto">
          <a:xfrm>
            <a:off x="1473200" y="1365250"/>
            <a:ext cx="6156325" cy="5046866"/>
            <a:chOff x="658" y="920"/>
            <a:chExt cx="2037" cy="1670"/>
          </a:xfrm>
        </p:grpSpPr>
        <p:pic>
          <p:nvPicPr>
            <p:cNvPr id="31752" name="Picture 24"/>
            <p:cNvPicPr>
              <a:picLocks noChangeAspect="1" noChangeArrowheads="1"/>
            </p:cNvPicPr>
            <p:nvPr/>
          </p:nvPicPr>
          <p:blipFill>
            <a:blip r:embed="rId3"/>
            <a:srcRect r="43799" b="55061"/>
            <a:stretch>
              <a:fillRect/>
            </a:stretch>
          </p:blipFill>
          <p:spPr bwMode="auto">
            <a:xfrm>
              <a:off x="680" y="963"/>
              <a:ext cx="1953" cy="1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3" name="Rectangle 25"/>
            <p:cNvSpPr>
              <a:spLocks noChangeArrowheads="1"/>
            </p:cNvSpPr>
            <p:nvPr/>
          </p:nvSpPr>
          <p:spPr bwMode="auto">
            <a:xfrm>
              <a:off x="658" y="920"/>
              <a:ext cx="2037" cy="14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1754" name="Rectangle 26"/>
            <p:cNvSpPr>
              <a:spLocks noChangeArrowheads="1"/>
            </p:cNvSpPr>
            <p:nvPr/>
          </p:nvSpPr>
          <p:spPr bwMode="auto">
            <a:xfrm>
              <a:off x="658" y="2388"/>
              <a:ext cx="203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dirty="0"/>
                <a:t>An example of Mach bands</a:t>
              </a:r>
              <a:endParaRPr lang="en-US" dirty="0"/>
            </a:p>
          </p:txBody>
        </p:sp>
      </p:grpSp>
      <p:pic>
        <p:nvPicPr>
          <p:cNvPr id="31748" name="Picture 3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1093" y="1516497"/>
            <a:ext cx="5743790" cy="4127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31749" name="Group 3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31750" name="Picture 33" descr="book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1" name="Rectangle 3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3154</TotalTime>
  <Words>1807</Words>
  <Application>Microsoft Office PowerPoint</Application>
  <PresentationFormat>On-screen Show (4:3)</PresentationFormat>
  <Paragraphs>251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ＭＳ Ｐゴシック</vt:lpstr>
      <vt:lpstr>Arial</vt:lpstr>
      <vt:lpstr>Georgia</vt:lpstr>
      <vt:lpstr>Times New Roman</vt:lpstr>
      <vt:lpstr>Wingdings</vt:lpstr>
      <vt:lpstr>Wingdings 2</vt:lpstr>
      <vt:lpstr>Civic</vt:lpstr>
      <vt:lpstr>Digital Image Processing: Digital Imaging Fundamentals</vt:lpstr>
      <vt:lpstr>Contents</vt:lpstr>
      <vt:lpstr>Human Visual System</vt:lpstr>
      <vt:lpstr>Structure Of The Human Eye</vt:lpstr>
      <vt:lpstr>Blind-Spot Experiment</vt:lpstr>
      <vt:lpstr>PowerPoint Presentation</vt:lpstr>
      <vt:lpstr>Image Formation In The Eye</vt:lpstr>
      <vt:lpstr>Brightness Adaptation &amp; Discrimination</vt:lpstr>
      <vt:lpstr>Brightness Adaptation &amp; Discrimination (cont…)</vt:lpstr>
      <vt:lpstr>Brightness Adaptation &amp; Discrimination (cont…)</vt:lpstr>
      <vt:lpstr>Brightness Adaptation &amp; Discrimination (cont…)</vt:lpstr>
      <vt:lpstr>Brightness Adaptation &amp; Discrimination (cont…)</vt:lpstr>
      <vt:lpstr>PowerPoint Presentation</vt:lpstr>
      <vt:lpstr>Optical Illusions</vt:lpstr>
      <vt:lpstr>Optical Illusions (cont…)</vt:lpstr>
      <vt:lpstr>Optical Illusions (cont…)</vt:lpstr>
      <vt:lpstr>Mind Map Exercise: Mind Mapping  For Note Taking</vt:lpstr>
      <vt:lpstr>Light And The Electromagnetic Spectrum</vt:lpstr>
      <vt:lpstr>Reflected Light</vt:lpstr>
      <vt:lpstr>Sampling, Quantisation And Resolution</vt:lpstr>
      <vt:lpstr>Image Representation</vt:lpstr>
      <vt:lpstr>Image Acquisition</vt:lpstr>
      <vt:lpstr>Image Sensing</vt:lpstr>
      <vt:lpstr>Image Sensing</vt:lpstr>
      <vt:lpstr>Image Sampling And Quantisation</vt:lpstr>
      <vt:lpstr>Image Sampling And Quantisation</vt:lpstr>
      <vt:lpstr>Image Sampling And Quantisation</vt:lpstr>
      <vt:lpstr>Image Sampling And Quantisation (cont…)</vt:lpstr>
      <vt:lpstr>Image Representation</vt:lpstr>
      <vt:lpstr>Image Representation</vt:lpstr>
      <vt:lpstr>Image Representation</vt:lpstr>
      <vt:lpstr>Image Representation</vt:lpstr>
      <vt:lpstr>Spatial Resolution</vt:lpstr>
      <vt:lpstr>Spatial Resolution (cont…)</vt:lpstr>
      <vt:lpstr>Spatial Resolution (cont…)</vt:lpstr>
      <vt:lpstr>Spatial Resolution (cont…)</vt:lpstr>
      <vt:lpstr>Spatial Resolution (cont…)</vt:lpstr>
      <vt:lpstr>Spatial Resolution (cont…)</vt:lpstr>
      <vt:lpstr>Spatial Resolution (cont…)</vt:lpstr>
      <vt:lpstr>Spatial Resolution (cont…)</vt:lpstr>
      <vt:lpstr>Intensity Level Resolution</vt:lpstr>
      <vt:lpstr>Saturation &amp; Noise</vt:lpstr>
      <vt:lpstr>Resolution: How Much Is Enough?</vt:lpstr>
      <vt:lpstr>Resolution: How Much Is Enough? (cont…)</vt:lpstr>
      <vt:lpstr>Intensity Level Resolution (cont…)</vt:lpstr>
      <vt:lpstr>Intensity Level Resolution (cont…)</vt:lpstr>
      <vt:lpstr>Intensity Level Resolution (cont…)</vt:lpstr>
      <vt:lpstr>Intensity Level Resolution (cont…)</vt:lpstr>
      <vt:lpstr>Summary</vt:lpstr>
    </vt:vector>
  </TitlesOfParts>
  <Company>Dublin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Processing: Introduction</dc:title>
  <dc:creator>Brian Mac Namee</dc:creator>
  <cp:lastModifiedBy>ASUS</cp:lastModifiedBy>
  <cp:revision>138</cp:revision>
  <cp:lastPrinted>2010-02-05T14:38:56Z</cp:lastPrinted>
  <dcterms:created xsi:type="dcterms:W3CDTF">2010-02-05T14:34:13Z</dcterms:created>
  <dcterms:modified xsi:type="dcterms:W3CDTF">2024-11-23T15:49:02Z</dcterms:modified>
</cp:coreProperties>
</file>